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53" r:id="rId2"/>
  </p:sldMasterIdLst>
  <p:sldIdLst>
    <p:sldId id="257" r:id="rId3"/>
    <p:sldId id="278" r:id="rId4"/>
    <p:sldId id="280" r:id="rId5"/>
    <p:sldId id="289" r:id="rId6"/>
    <p:sldId id="282" r:id="rId7"/>
    <p:sldId id="287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93676-CD96-44EB-8168-747E44FC4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23B65-F375-4656-80FA-382B399728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7BFF68-EA6A-4135-B1AF-C49D5EF405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04F17-4794-4240-9EEB-56CD2B12A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9D364-F3A3-4540-9652-110FE4F9F5F1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5C295-42A0-48BA-85A5-5FBCFE8DF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BE810-DB9F-419A-A391-BFCE27C4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2396B-3823-4774-A3BF-4E468BED42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573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52F50-C884-4F5B-B92A-8D448DCEC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E69BD1-551E-4280-A002-A7F2B8C4E4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80B51E-2D1D-4824-B9E8-18CDF5287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438AC-B3D8-43CA-901A-3DF750FB3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9D364-F3A3-4540-9652-110FE4F9F5F1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964730-5045-427A-9CD2-97FC1D4EB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D72AB-71C4-4A38-B42E-613C762EF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2396B-3823-4774-A3BF-4E468BED42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0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6DBDD-9D0B-4B2F-A212-E580A4573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1C1EE-DE9B-4879-8004-B872C922C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85C230-762E-4BBA-8819-E888F94D6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CB4405-316C-408E-A300-9438E52E0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2DCDA-6AA9-456D-B762-6CDC20B7EF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C12EA2-7E80-4B80-893F-83BEAEBE0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9D364-F3A3-4540-9652-110FE4F9F5F1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C9CB85-051D-4BB8-AB96-D8B5FD46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223119-86B3-4A26-9F67-D05DB02B2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2396B-3823-4774-A3BF-4E468BED42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53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FC61D-F3F6-4938-AADB-AACA54635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E66D1-6D82-40BF-9588-31DCDACA3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B138E-F30B-48E2-BF69-74870C2B2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9D364-F3A3-4540-9652-110FE4F9F5F1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1E847-7107-43F3-A2D0-F84BFC0F1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F056B-A615-42C3-897B-3441876C7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2396B-3823-4774-A3BF-4E468BED42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54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8622AD-4D38-4748-879E-0B4FC4143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9D364-F3A3-4540-9652-110FE4F9F5F1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985D29-7E65-430F-AABA-FCA619219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3A7DF9-F3FD-4240-A1B9-8842E4D4B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2396B-3823-4774-A3BF-4E468BED42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1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3" r:id="rId2"/>
    <p:sldLayoutId id="2147483667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68E74-D92D-4A92-9FC3-DC5226685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24241-E650-4AF6-AE5F-115AFE2D7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CC49B-8980-4967-B3C4-D6A3619F09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9D364-F3A3-4540-9652-110FE4F9F5F1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68E26-4695-417E-9618-EEE525F4F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AF488-A104-4959-BB5A-E0E663F2F8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2396B-3823-4774-A3BF-4E468BED42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24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62" r:id="rId2"/>
    <p:sldLayoutId id="2147483758" r:id="rId3"/>
    <p:sldLayoutId id="2147483755" r:id="rId4"/>
    <p:sldLayoutId id="2147483760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Presentation by  Ann &amp; Janice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Sr. Vice Conference 2024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F0D442-B2C6-4443-903A-7D618F190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b="1" dirty="0">
                <a:latin typeface="Georgia" panose="02040502050405020303" pitchFamily="18" charset="0"/>
                <a:cs typeface="Aharoni" panose="02010803020104030203" pitchFamily="2" charset="-79"/>
              </a:rPr>
              <a:t>Bylaws</a:t>
            </a:r>
            <a:br>
              <a:rPr lang="en-US" sz="5400" b="1" dirty="0">
                <a:latin typeface="Georgia" panose="02040502050405020303" pitchFamily="18" charset="0"/>
                <a:cs typeface="Aharoni" panose="02010803020104030203" pitchFamily="2" charset="-79"/>
              </a:rPr>
            </a:br>
            <a:r>
              <a:rPr lang="en-US" sz="5400" b="1" dirty="0">
                <a:latin typeface="Georgia" panose="02040502050405020303" pitchFamily="18" charset="0"/>
                <a:cs typeface="Aharoni" panose="02010803020104030203" pitchFamily="2" charset="-79"/>
              </a:rPr>
              <a:t>and </a:t>
            </a:r>
            <a:br>
              <a:rPr lang="en-US" sz="5400" b="1" dirty="0">
                <a:latin typeface="Georgia" panose="02040502050405020303" pitchFamily="18" charset="0"/>
                <a:cs typeface="Aharoni" panose="02010803020104030203" pitchFamily="2" charset="-79"/>
              </a:rPr>
            </a:br>
            <a:r>
              <a:rPr lang="en-US" sz="5400" b="1" dirty="0">
                <a:latin typeface="Georgia" panose="02040502050405020303" pitchFamily="18" charset="0"/>
                <a:cs typeface="Aharoni" panose="02010803020104030203" pitchFamily="2" charset="-79"/>
              </a:rPr>
              <a:t>Ritual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C4A3E93-6859-432B-9328-9C0E2BA02C2C}"/>
              </a:ext>
            </a:extLst>
          </p:cNvPr>
          <p:cNvGrpSpPr/>
          <p:nvPr/>
        </p:nvGrpSpPr>
        <p:grpSpPr>
          <a:xfrm>
            <a:off x="4654305" y="659547"/>
            <a:ext cx="6900512" cy="1083308"/>
            <a:chOff x="0" y="34950"/>
            <a:chExt cx="6900512" cy="973440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7FBD753-CBED-49D9-84A2-E28DCDD4BF4E}"/>
                </a:ext>
              </a:extLst>
            </p:cNvPr>
            <p:cNvSpPr/>
            <p:nvPr/>
          </p:nvSpPr>
          <p:spPr>
            <a:xfrm>
              <a:off x="0" y="34950"/>
              <a:ext cx="6900512" cy="973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Rectangle: Rounded Corners 4">
              <a:extLst>
                <a:ext uri="{FF2B5EF4-FFF2-40B4-BE49-F238E27FC236}">
                  <a16:creationId xmlns:a16="http://schemas.microsoft.com/office/drawing/2014/main" id="{8035FFD6-1498-428F-A9CB-EB99C32D5F41}"/>
                </a:ext>
              </a:extLst>
            </p:cNvPr>
            <p:cNvSpPr txBox="1"/>
            <p:nvPr/>
          </p:nvSpPr>
          <p:spPr>
            <a:xfrm>
              <a:off x="47519" y="82469"/>
              <a:ext cx="6805474" cy="878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marL="0" lvl="0" indent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kern="1200" dirty="0"/>
                <a:t>Index</a:t>
              </a:r>
              <a:r>
                <a:rPr lang="en-US" sz="3500" kern="1200" dirty="0"/>
                <a:t>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0968688-A5CE-42C2-B0A8-6936F1860F70}"/>
              </a:ext>
            </a:extLst>
          </p:cNvPr>
          <p:cNvGrpSpPr/>
          <p:nvPr/>
        </p:nvGrpSpPr>
        <p:grpSpPr>
          <a:xfrm>
            <a:off x="4627867" y="1805501"/>
            <a:ext cx="6900512" cy="1083308"/>
            <a:chOff x="0" y="1158150"/>
            <a:chExt cx="6900512" cy="973440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151DA024-80E9-4A71-A020-AD0F85DFA3FF}"/>
                </a:ext>
              </a:extLst>
            </p:cNvPr>
            <p:cNvSpPr/>
            <p:nvPr/>
          </p:nvSpPr>
          <p:spPr>
            <a:xfrm>
              <a:off x="0" y="1158150"/>
              <a:ext cx="6900512" cy="973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689636"/>
                <a:satOff val="-4355"/>
                <a:lumOff val="-2941"/>
                <a:alphaOff val="0"/>
              </a:schemeClr>
            </a:fillRef>
            <a:effectRef idx="0">
              <a:schemeClr val="accent5">
                <a:hueOff val="-1689636"/>
                <a:satOff val="-4355"/>
                <a:lumOff val="-2941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: Rounded Corners 4">
              <a:extLst>
                <a:ext uri="{FF2B5EF4-FFF2-40B4-BE49-F238E27FC236}">
                  <a16:creationId xmlns:a16="http://schemas.microsoft.com/office/drawing/2014/main" id="{ACD467EE-38AD-4985-8742-A2EF90AAC16E}"/>
                </a:ext>
              </a:extLst>
            </p:cNvPr>
            <p:cNvSpPr txBox="1"/>
            <p:nvPr/>
          </p:nvSpPr>
          <p:spPr>
            <a:xfrm>
              <a:off x="47519" y="1205669"/>
              <a:ext cx="6805474" cy="878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marL="0" lvl="0" indent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kern="1200" dirty="0"/>
                <a:t>Resolutions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E0FD7D3-02E6-495D-947D-A651861FA60A}"/>
              </a:ext>
            </a:extLst>
          </p:cNvPr>
          <p:cNvGrpSpPr/>
          <p:nvPr/>
        </p:nvGrpSpPr>
        <p:grpSpPr>
          <a:xfrm>
            <a:off x="4596545" y="2951455"/>
            <a:ext cx="6900512" cy="1083308"/>
            <a:chOff x="0" y="2281350"/>
            <a:chExt cx="6900512" cy="973440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E2863945-DFE4-4144-B072-992E227528AC}"/>
                </a:ext>
              </a:extLst>
            </p:cNvPr>
            <p:cNvSpPr/>
            <p:nvPr/>
          </p:nvSpPr>
          <p:spPr>
            <a:xfrm>
              <a:off x="0" y="2281350"/>
              <a:ext cx="6900512" cy="973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3379271"/>
                <a:satOff val="-8710"/>
                <a:lumOff val="-5883"/>
                <a:alphaOff val="0"/>
              </a:schemeClr>
            </a:fillRef>
            <a:effectRef idx="0">
              <a:schemeClr val="accent5">
                <a:hueOff val="-3379271"/>
                <a:satOff val="-8710"/>
                <a:lumOff val="-5883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: Rounded Corners 4">
              <a:extLst>
                <a:ext uri="{FF2B5EF4-FFF2-40B4-BE49-F238E27FC236}">
                  <a16:creationId xmlns:a16="http://schemas.microsoft.com/office/drawing/2014/main" id="{268B51E5-52B7-4BCF-A2CA-CF52D179EED7}"/>
                </a:ext>
              </a:extLst>
            </p:cNvPr>
            <p:cNvSpPr txBox="1"/>
            <p:nvPr/>
          </p:nvSpPr>
          <p:spPr>
            <a:xfrm>
              <a:off x="47519" y="2328869"/>
              <a:ext cx="6805474" cy="878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marL="0" lvl="0" indent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kern="1200" dirty="0"/>
                <a:t>New Copies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98A00B4-2339-4AB0-B949-6AD8CF08073D}"/>
              </a:ext>
            </a:extLst>
          </p:cNvPr>
          <p:cNvGrpSpPr/>
          <p:nvPr/>
        </p:nvGrpSpPr>
        <p:grpSpPr>
          <a:xfrm>
            <a:off x="4644064" y="4097409"/>
            <a:ext cx="6900512" cy="1083308"/>
            <a:chOff x="0" y="3404550"/>
            <a:chExt cx="6900512" cy="973440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3375703C-CE44-41E9-841C-1E34C7210B23}"/>
                </a:ext>
              </a:extLst>
            </p:cNvPr>
            <p:cNvSpPr/>
            <p:nvPr/>
          </p:nvSpPr>
          <p:spPr>
            <a:xfrm>
              <a:off x="0" y="3404550"/>
              <a:ext cx="6900512" cy="973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5068907"/>
                <a:satOff val="-13064"/>
                <a:lumOff val="-8824"/>
                <a:alphaOff val="0"/>
              </a:schemeClr>
            </a:fillRef>
            <a:effectRef idx="0">
              <a:schemeClr val="accent5">
                <a:hueOff val="-5068907"/>
                <a:satOff val="-13064"/>
                <a:lumOff val="-8824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Rectangle: Rounded Corners 4">
              <a:extLst>
                <a:ext uri="{FF2B5EF4-FFF2-40B4-BE49-F238E27FC236}">
                  <a16:creationId xmlns:a16="http://schemas.microsoft.com/office/drawing/2014/main" id="{C0B9A623-55D3-44AF-A8E6-0584BEDDE63F}"/>
                </a:ext>
              </a:extLst>
            </p:cNvPr>
            <p:cNvSpPr txBox="1"/>
            <p:nvPr/>
          </p:nvSpPr>
          <p:spPr>
            <a:xfrm>
              <a:off x="47519" y="3452069"/>
              <a:ext cx="6805474" cy="878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/>
                <a:t>Look it up – if you can’t find it – ASK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3C592B6-0F6E-490B-A830-948D386DE6D2}"/>
              </a:ext>
            </a:extLst>
          </p:cNvPr>
          <p:cNvGrpSpPr/>
          <p:nvPr/>
        </p:nvGrpSpPr>
        <p:grpSpPr>
          <a:xfrm>
            <a:off x="4596545" y="5214942"/>
            <a:ext cx="6900512" cy="1083308"/>
            <a:chOff x="0" y="4527750"/>
            <a:chExt cx="6900512" cy="973440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F8AAF518-9A6C-4CD6-BEEC-9AEDC540C8D3}"/>
                </a:ext>
              </a:extLst>
            </p:cNvPr>
            <p:cNvSpPr/>
            <p:nvPr/>
          </p:nvSpPr>
          <p:spPr>
            <a:xfrm>
              <a:off x="0" y="4527750"/>
              <a:ext cx="6900512" cy="973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6758543"/>
                <a:satOff val="-17419"/>
                <a:lumOff val="-11765"/>
                <a:alphaOff val="0"/>
              </a:schemeClr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: Rounded Corners 4">
              <a:extLst>
                <a:ext uri="{FF2B5EF4-FFF2-40B4-BE49-F238E27FC236}">
                  <a16:creationId xmlns:a16="http://schemas.microsoft.com/office/drawing/2014/main" id="{5590A579-175C-4ED8-A522-D1D7054A9117}"/>
                </a:ext>
              </a:extLst>
            </p:cNvPr>
            <p:cNvSpPr txBox="1"/>
            <p:nvPr/>
          </p:nvSpPr>
          <p:spPr>
            <a:xfrm>
              <a:off x="47519" y="4575269"/>
              <a:ext cx="6805474" cy="878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marL="0" lvl="0" indent="0" algn="l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000" b="1" kern="1200" dirty="0"/>
                <a:t>WE ARE HERE FOR YOU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956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6D2C-AD76-442C-A7F6-375E543DF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058" y="668337"/>
            <a:ext cx="11197883" cy="94316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8F2214"/>
                </a:solidFill>
                <a:latin typeface="Georgia" panose="02040502050405020303" pitchFamily="18" charset="0"/>
              </a:rPr>
              <a:t>SUSPENSIONS | COMMITTEES | MENTORING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0761E8-2B6F-48E6-8AC9-C886857D5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20316"/>
            <a:ext cx="5157787" cy="47119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SUSPENSIONS</a:t>
            </a:r>
          </a:p>
        </p:txBody>
      </p:sp>
      <p:pic>
        <p:nvPicPr>
          <p:cNvPr id="8" name="Content Placeholder 7" descr="Confused Bee">
            <a:extLst>
              <a:ext uri="{FF2B5EF4-FFF2-40B4-BE49-F238E27FC236}">
                <a16:creationId xmlns:a16="http://schemas.microsoft.com/office/drawing/2014/main" id="{10FE8F41-232B-4D18-B977-02CCB974387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387" y="2505075"/>
            <a:ext cx="3684588" cy="3684588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737E66-E898-4AF9-9BFE-1DFF6BAA99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20315"/>
            <a:ext cx="5183188" cy="47119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LIFTING A SUSPENSION</a:t>
            </a:r>
          </a:p>
        </p:txBody>
      </p:sp>
      <p:pic>
        <p:nvPicPr>
          <p:cNvPr id="10" name="Content Placeholder 9" descr="High Five Bee">
            <a:extLst>
              <a:ext uri="{FF2B5EF4-FFF2-40B4-BE49-F238E27FC236}">
                <a16:creationId xmlns:a16="http://schemas.microsoft.com/office/drawing/2014/main" id="{0C659048-A33B-4398-A850-1ABD390CC1D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0" y="2505075"/>
            <a:ext cx="3684588" cy="3684588"/>
          </a:xfrm>
        </p:spPr>
      </p:pic>
    </p:spTree>
    <p:extLst>
      <p:ext uri="{BB962C8B-B14F-4D97-AF65-F5344CB8AC3E}">
        <p14:creationId xmlns:p14="http://schemas.microsoft.com/office/powerpoint/2010/main" val="231863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A812E7-B2B6-72BF-FFE3-6C25CA5A7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u="sng" dirty="0"/>
              <a:t>Special Orders</a:t>
            </a:r>
          </a:p>
        </p:txBody>
      </p:sp>
      <p:sp>
        <p:nvSpPr>
          <p:cNvPr id="15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5D4425-A529-2437-D503-FCC2DAC53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200" dirty="0"/>
              <a:t>1.) Suspensions – Issuing and Lifting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200" dirty="0"/>
              <a:t>2.) Cancellations – Aux decision or decision of others? Procedure is different.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200" dirty="0"/>
              <a:t>3.) Consolidations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200" dirty="0"/>
              <a:t>4.) Change of Name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200" dirty="0"/>
              <a:t>5.) Redistricting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200" dirty="0"/>
              <a:t>6.) Removal of ineligible member (procedure)</a:t>
            </a:r>
          </a:p>
          <a:p>
            <a:r>
              <a:rPr lang="en-US" sz="1200" dirty="0"/>
              <a:t> </a:t>
            </a:r>
          </a:p>
          <a:p>
            <a:r>
              <a:rPr lang="en-US" sz="1800" dirty="0">
                <a:solidFill>
                  <a:srgbClr val="FF0000"/>
                </a:solidFill>
              </a:rPr>
              <a:t>What stalls a Special Order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200" dirty="0"/>
              <a:t>1.) Suspension - Insufficient reasons or suspension team not listed. Lack of recommendation from the Department President. 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200" dirty="0"/>
              <a:t>2.) Cancellation – Steps not followed i.e. letters to members. Lack of recommendation from the Department President. 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200" dirty="0"/>
              <a:t>3.) Consolidation, Change of Name and/or Redistricting – We need to receive notification from VFW before we can do the Auxiliary Special Order. We cannot proceed on a rumor.</a:t>
            </a:r>
          </a:p>
        </p:txBody>
      </p:sp>
      <p:pic>
        <p:nvPicPr>
          <p:cNvPr id="5" name="Picture Placeholder 5" descr="Sad Bee">
            <a:extLst>
              <a:ext uri="{FF2B5EF4-FFF2-40B4-BE49-F238E27FC236}">
                <a16:creationId xmlns:a16="http://schemas.microsoft.com/office/drawing/2014/main" id="{20DEA548-7B4A-5466-04E2-D3B6EF05A10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06" b="12"/>
          <a:stretch/>
        </p:blipFill>
        <p:spPr>
          <a:xfrm>
            <a:off x="7678443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034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7ADBD-F34C-4327-8BAE-0088FDFA8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8F2214"/>
                </a:solidFill>
                <a:latin typeface="Georgia" panose="02040502050405020303" pitchFamily="18" charset="0"/>
              </a:rPr>
              <a:t>Disciplinary Actions – Banned from the Post  </a:t>
            </a:r>
            <a:br>
              <a:rPr lang="en-US" sz="3600" b="1" dirty="0">
                <a:solidFill>
                  <a:srgbClr val="8F2214"/>
                </a:solidFill>
                <a:latin typeface="Georgia" panose="02040502050405020303" pitchFamily="18" charset="0"/>
              </a:rPr>
            </a:br>
            <a:r>
              <a:rPr lang="en-US" sz="3600" b="1" dirty="0">
                <a:solidFill>
                  <a:srgbClr val="8F2214"/>
                </a:solidFill>
                <a:latin typeface="Georgia" panose="02040502050405020303" pitchFamily="18" charset="0"/>
              </a:rPr>
              <a:t>Removing Officers and Ineligible Members</a:t>
            </a:r>
          </a:p>
        </p:txBody>
      </p:sp>
      <p:pic>
        <p:nvPicPr>
          <p:cNvPr id="6" name="Content Placeholder 5" descr="Angry Bee">
            <a:extLst>
              <a:ext uri="{FF2B5EF4-FFF2-40B4-BE49-F238E27FC236}">
                <a16:creationId xmlns:a16="http://schemas.microsoft.com/office/drawing/2014/main" id="{476092B4-6529-4C1F-ABCB-1B11A6BE2C4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31" y="1825625"/>
            <a:ext cx="4351338" cy="4351338"/>
          </a:xfrm>
        </p:spPr>
      </p:pic>
      <p:pic>
        <p:nvPicPr>
          <p:cNvPr id="8" name="Content Placeholder 7" descr="Stop Bee">
            <a:extLst>
              <a:ext uri="{FF2B5EF4-FFF2-40B4-BE49-F238E27FC236}">
                <a16:creationId xmlns:a16="http://schemas.microsoft.com/office/drawing/2014/main" id="{93439EDA-3A3E-4D50-9185-03D80F169C2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3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17663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EEA47-0C4F-4DF9-A049-DEF3064CA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11" y="814387"/>
            <a:ext cx="3932237" cy="1600200"/>
          </a:xfrm>
        </p:spPr>
        <p:txBody>
          <a:bodyPr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Don’t let time get away from you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Placeholder 5" descr="Melting wall clock on gray background">
            <a:extLst>
              <a:ext uri="{FF2B5EF4-FFF2-40B4-BE49-F238E27FC236}">
                <a16:creationId xmlns:a16="http://schemas.microsoft.com/office/drawing/2014/main" id="{BE46FD40-073B-4F8D-B923-02CEFE79DFE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" b="792"/>
          <a:stretch>
            <a:fillRect/>
          </a:stretch>
        </p:blipFill>
        <p:spPr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588144-60CB-4E01-9CD4-A8F5E6C3C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049462"/>
            <a:ext cx="4117975" cy="3811588"/>
          </a:xfrm>
        </p:spPr>
        <p:txBody>
          <a:bodyPr>
            <a:normAutofit fontScale="92500"/>
          </a:bodyPr>
          <a:lstStyle/>
          <a:p>
            <a:endParaRPr lang="en-US" sz="2000" dirty="0"/>
          </a:p>
          <a:p>
            <a:r>
              <a:rPr lang="en-US" sz="2400" dirty="0"/>
              <a:t>National President’s Visit</a:t>
            </a:r>
          </a:p>
          <a:p>
            <a:endParaRPr lang="en-US" sz="2400" dirty="0"/>
          </a:p>
          <a:p>
            <a:r>
              <a:rPr lang="en-US" sz="2400" dirty="0"/>
              <a:t>National Representative Request</a:t>
            </a:r>
          </a:p>
          <a:p>
            <a:endParaRPr lang="en-US" sz="2400" dirty="0"/>
          </a:p>
          <a:p>
            <a:r>
              <a:rPr lang="en-US" sz="2400" dirty="0"/>
              <a:t>Lifting a Suspension</a:t>
            </a:r>
          </a:p>
          <a:p>
            <a:endParaRPr lang="en-US" sz="2400" dirty="0"/>
          </a:p>
          <a:p>
            <a:r>
              <a:rPr lang="en-US" sz="2400" dirty="0"/>
              <a:t>Communicating with your Sr. Vice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84C025-E4FE-4E13-A692-5FA03423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5400" b="1" dirty="0">
                <a:solidFill>
                  <a:srgbClr val="000000"/>
                </a:solidFill>
                <a:latin typeface="Georgia" panose="02040502050405020303" pitchFamily="18" charset="0"/>
              </a:rPr>
              <a:t>THANK YOU</a:t>
            </a:r>
          </a:p>
        </p:txBody>
      </p:sp>
      <p:sp>
        <p:nvSpPr>
          <p:cNvPr id="1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6" name="Picture Placeholder 5" descr="Love Bee">
            <a:extLst>
              <a:ext uri="{FF2B5EF4-FFF2-40B4-BE49-F238E27FC236}">
                <a16:creationId xmlns:a16="http://schemas.microsoft.com/office/drawing/2014/main" id="{CBBE1DC2-3C38-45EA-AFF6-12FDA411EFD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9" r="2229"/>
          <a:stretch/>
        </p:blipFill>
        <p:spPr>
          <a:xfrm>
            <a:off x="-214172" y="802955"/>
            <a:ext cx="5214610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F39461-D9B4-4E12-AD8B-C130DBF21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14876" y="2351104"/>
            <a:ext cx="5976902" cy="2853941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rgbClr val="000000"/>
                </a:solidFill>
              </a:rPr>
              <a:t>Thank you for all you do each and every day to make our organization better.</a:t>
            </a:r>
            <a:br>
              <a:rPr lang="en-US" sz="3300" dirty="0">
                <a:solidFill>
                  <a:srgbClr val="000000"/>
                </a:solidFill>
              </a:rPr>
            </a:br>
            <a:endParaRPr lang="en-US" sz="3300" dirty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rgbClr val="000000"/>
                </a:solidFill>
              </a:rPr>
              <a:t>Thank you for all you do to </a:t>
            </a:r>
            <a:br>
              <a:rPr lang="en-US" sz="3300" dirty="0">
                <a:solidFill>
                  <a:srgbClr val="000000"/>
                </a:solidFill>
              </a:rPr>
            </a:br>
            <a:r>
              <a:rPr lang="en-US" sz="3300" dirty="0">
                <a:solidFill>
                  <a:srgbClr val="000000"/>
                </a:solidFill>
              </a:rPr>
              <a:t>make the lives of veterans </a:t>
            </a:r>
            <a:br>
              <a:rPr lang="en-US" sz="3300" dirty="0">
                <a:solidFill>
                  <a:srgbClr val="000000"/>
                </a:solidFill>
              </a:rPr>
            </a:br>
            <a:r>
              <a:rPr lang="en-US" sz="3300" dirty="0">
                <a:solidFill>
                  <a:srgbClr val="000000"/>
                </a:solidFill>
              </a:rPr>
              <a:t>and their families better.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70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246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Arial Rounded MT Bold</vt:lpstr>
      <vt:lpstr>Calibri</vt:lpstr>
      <vt:lpstr>Calibri Light</vt:lpstr>
      <vt:lpstr>Century Gothic</vt:lpstr>
      <vt:lpstr>Garamond</vt:lpstr>
      <vt:lpstr>Georgia</vt:lpstr>
      <vt:lpstr>SavonVTI</vt:lpstr>
      <vt:lpstr>Office Theme</vt:lpstr>
      <vt:lpstr>Presentation by  Ann &amp; Janice</vt:lpstr>
      <vt:lpstr>Bylaws and  Ritual</vt:lpstr>
      <vt:lpstr>SUSPENSIONS | COMMITTEES | MENTORING</vt:lpstr>
      <vt:lpstr>Special Orders</vt:lpstr>
      <vt:lpstr>Disciplinary Actions – Banned from the Post   Removing Officers and Ineligible Members</vt:lpstr>
      <vt:lpstr>Don’t let time get away from you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by  Ann &amp; CARLA</dc:title>
  <dc:creator>Heidi Blake</dc:creator>
  <cp:lastModifiedBy>Ann Panteleakos</cp:lastModifiedBy>
  <cp:revision>2</cp:revision>
  <dcterms:created xsi:type="dcterms:W3CDTF">2024-01-16T21:22:17Z</dcterms:created>
  <dcterms:modified xsi:type="dcterms:W3CDTF">2024-02-26T18:18:43Z</dcterms:modified>
</cp:coreProperties>
</file>