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5"/>
  </p:notesMasterIdLst>
  <p:sldIdLst>
    <p:sldId id="280" r:id="rId2"/>
    <p:sldId id="269" r:id="rId3"/>
    <p:sldId id="270" r:id="rId4"/>
    <p:sldId id="271" r:id="rId5"/>
    <p:sldId id="272" r:id="rId6"/>
    <p:sldId id="273" r:id="rId7"/>
    <p:sldId id="274" r:id="rId8"/>
    <p:sldId id="275" r:id="rId9"/>
    <p:sldId id="276" r:id="rId10"/>
    <p:sldId id="277" r:id="rId11"/>
    <p:sldId id="278" r:id="rId12"/>
    <p:sldId id="281" r:id="rId13"/>
    <p:sldId id="279" r:id="rId14"/>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78B"/>
    <a:srgbClr val="037995"/>
    <a:srgbClr val="299AA9"/>
    <a:srgbClr val="008AF2"/>
    <a:srgbClr val="015994"/>
    <a:srgbClr val="FFFFFF"/>
    <a:srgbClr val="23B8E0"/>
    <a:srgbClr val="2EC8E5"/>
    <a:srgbClr val="1BBED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0" autoAdjust="0"/>
    <p:restoredTop sz="94660"/>
  </p:normalViewPr>
  <p:slideViewPr>
    <p:cSldViewPr snapToGrid="0">
      <p:cViewPr varScale="1">
        <p:scale>
          <a:sx n="85" d="100"/>
          <a:sy n="85" d="100"/>
        </p:scale>
        <p:origin x="6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2297" tIns="46148" rIns="92297" bIns="46148" rtlCol="0"/>
          <a:lstStyle>
            <a:lvl1pPr algn="l">
              <a:defRPr sz="1200"/>
            </a:lvl1pPr>
          </a:lstStyle>
          <a:p>
            <a:endParaRPr lang="en-US" dirty="0"/>
          </a:p>
        </p:txBody>
      </p:sp>
      <p:sp>
        <p:nvSpPr>
          <p:cNvPr id="3" name="Date Placeholder 2"/>
          <p:cNvSpPr>
            <a:spLocks noGrp="1"/>
          </p:cNvSpPr>
          <p:nvPr>
            <p:ph type="dt" idx="1"/>
          </p:nvPr>
        </p:nvSpPr>
        <p:spPr>
          <a:xfrm>
            <a:off x="3970938" y="0"/>
            <a:ext cx="3037840" cy="463407"/>
          </a:xfrm>
          <a:prstGeom prst="rect">
            <a:avLst/>
          </a:prstGeom>
        </p:spPr>
        <p:txBody>
          <a:bodyPr vert="horz" lIns="92297" tIns="46148" rIns="92297" bIns="46148" rtlCol="0"/>
          <a:lstStyle>
            <a:lvl1pPr algn="r">
              <a:defRPr sz="1200"/>
            </a:lvl1pPr>
          </a:lstStyle>
          <a:p>
            <a:fld id="{E9B63D99-B395-4673-A33B-CEDDDF0E72A1}" type="datetimeFigureOut">
              <a:rPr lang="en-US" smtClean="0"/>
              <a:t>1/10/2025</a:t>
            </a:fld>
            <a:endParaRPr lang="en-US" dirty="0"/>
          </a:p>
        </p:txBody>
      </p:sp>
      <p:sp>
        <p:nvSpPr>
          <p:cNvPr id="4" name="Slide Image Placeholder 3"/>
          <p:cNvSpPr>
            <a:spLocks noGrp="1" noRot="1" noChangeAspect="1"/>
          </p:cNvSpPr>
          <p:nvPr>
            <p:ph type="sldImg" idx="2"/>
          </p:nvPr>
        </p:nvSpPr>
        <p:spPr>
          <a:xfrm>
            <a:off x="735013" y="1154113"/>
            <a:ext cx="5540375" cy="3116262"/>
          </a:xfrm>
          <a:prstGeom prst="rect">
            <a:avLst/>
          </a:prstGeom>
          <a:noFill/>
          <a:ln w="12700">
            <a:solidFill>
              <a:prstClr val="black"/>
            </a:solidFill>
          </a:ln>
        </p:spPr>
        <p:txBody>
          <a:bodyPr vert="horz" lIns="92297" tIns="46148" rIns="92297" bIns="46148" rtlCol="0" anchor="ctr"/>
          <a:lstStyle/>
          <a:p>
            <a:endParaRPr lang="en-US" dirty="0"/>
          </a:p>
        </p:txBody>
      </p:sp>
      <p:sp>
        <p:nvSpPr>
          <p:cNvPr id="5" name="Notes Placeholder 4"/>
          <p:cNvSpPr>
            <a:spLocks noGrp="1"/>
          </p:cNvSpPr>
          <p:nvPr>
            <p:ph type="body" sz="quarter" idx="3"/>
          </p:nvPr>
        </p:nvSpPr>
        <p:spPr>
          <a:xfrm>
            <a:off x="701040" y="4444862"/>
            <a:ext cx="5608320" cy="3636704"/>
          </a:xfrm>
          <a:prstGeom prst="rect">
            <a:avLst/>
          </a:prstGeom>
        </p:spPr>
        <p:txBody>
          <a:bodyPr vert="horz" lIns="92297" tIns="46148" rIns="92297" bIns="4614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297" tIns="46148" rIns="92297" bIns="4614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297" tIns="46148" rIns="92297" bIns="46148" rtlCol="0" anchor="b"/>
          <a:lstStyle>
            <a:lvl1pPr algn="r">
              <a:defRPr sz="1200"/>
            </a:lvl1pPr>
          </a:lstStyle>
          <a:p>
            <a:fld id="{41D1C05C-0DD9-4000-8943-103095D1618A}" type="slidenum">
              <a:rPr lang="en-US" smtClean="0"/>
              <a:t>‹#›</a:t>
            </a:fld>
            <a:endParaRPr lang="en-US" dirty="0"/>
          </a:p>
        </p:txBody>
      </p:sp>
    </p:spTree>
    <p:extLst>
      <p:ext uri="{BB962C8B-B14F-4D97-AF65-F5344CB8AC3E}">
        <p14:creationId xmlns:p14="http://schemas.microsoft.com/office/powerpoint/2010/main" val="2434014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D1C05C-0DD9-4000-8943-103095D1618A}" type="slidenum">
              <a:rPr lang="en-US" smtClean="0"/>
              <a:t>3</a:t>
            </a:fld>
            <a:endParaRPr lang="en-US" dirty="0"/>
          </a:p>
        </p:txBody>
      </p:sp>
    </p:spTree>
    <p:extLst>
      <p:ext uri="{BB962C8B-B14F-4D97-AF65-F5344CB8AC3E}">
        <p14:creationId xmlns:p14="http://schemas.microsoft.com/office/powerpoint/2010/main" val="3599610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D1C05C-0DD9-4000-8943-103095D1618A}" type="slidenum">
              <a:rPr lang="en-US" smtClean="0"/>
              <a:t>4</a:t>
            </a:fld>
            <a:endParaRPr lang="en-US" dirty="0"/>
          </a:p>
        </p:txBody>
      </p:sp>
    </p:spTree>
    <p:extLst>
      <p:ext uri="{BB962C8B-B14F-4D97-AF65-F5344CB8AC3E}">
        <p14:creationId xmlns:p14="http://schemas.microsoft.com/office/powerpoint/2010/main" val="1103697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601979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601979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497494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306417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814770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3186272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689440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2544271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406817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333866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3851601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CCBF3A-D7FB-4B97-8FD5-6FFB20CB1E84}" type="datetimeFigureOut">
              <a:rPr lang="en-US" smtClean="0"/>
              <a:t>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09D357-8067-4A1F-97B2-93C5160B78D9}" type="slidenum">
              <a:rPr lang="en-US" smtClean="0"/>
              <a:t>‹#›</a:t>
            </a:fld>
            <a:endParaRPr lang="en-US" dirty="0"/>
          </a:p>
        </p:txBody>
      </p:sp>
    </p:spTree>
    <p:extLst>
      <p:ext uri="{BB962C8B-B14F-4D97-AF65-F5344CB8AC3E}">
        <p14:creationId xmlns:p14="http://schemas.microsoft.com/office/powerpoint/2010/main" val="202185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CBF3A-D7FB-4B97-8FD5-6FFB20CB1E84}" type="datetimeFigureOut">
              <a:rPr lang="en-US" smtClean="0"/>
              <a:t>1/10/2025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9D357-8067-4A1F-97B2-93C5160B78D9}" type="slidenum">
              <a:rPr lang="en-US" smtClean="0"/>
              <a:t>‹#›</a:t>
            </a:fld>
            <a:endParaRPr lang="en-US" dirty="0"/>
          </a:p>
        </p:txBody>
      </p:sp>
    </p:spTree>
    <p:extLst>
      <p:ext uri="{BB962C8B-B14F-4D97-AF65-F5344CB8AC3E}">
        <p14:creationId xmlns:p14="http://schemas.microsoft.com/office/powerpoint/2010/main" val="249249087"/>
      </p:ext>
    </p:extLst>
  </p:cSld>
  <p:clrMap bg1="lt1" tx1="dk1" bg2="lt2" tx2="dk2" accent1="accent1" accent2="accent2" accent3="accent3" accent4="accent4" accent5="accent5" accent6="accent6" hlink="hlink" folHlink="folHlink"/>
  <p:sldLayoutIdLst>
    <p:sldLayoutId id="2147483725"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5000">
              <a:schemeClr val="accent1">
                <a:lumMod val="60000"/>
                <a:lumOff val="40000"/>
              </a:schemeClr>
            </a:gs>
            <a:gs pos="100000">
              <a:schemeClr val="accent1">
                <a:lumMod val="7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en-US" sz="1351"/>
          </a:p>
        </p:txBody>
      </p:sp>
      <p:sp>
        <p:nvSpPr>
          <p:cNvPr id="2" name="Title 1">
            <a:extLst>
              <a:ext uri="{FF2B5EF4-FFF2-40B4-BE49-F238E27FC236}">
                <a16:creationId xmlns:a16="http://schemas.microsoft.com/office/drawing/2014/main" id="{17619FE6-22E2-1B8D-2421-CF1552DE0C05}"/>
              </a:ext>
            </a:extLst>
          </p:cNvPr>
          <p:cNvSpPr>
            <a:spLocks noGrp="1"/>
          </p:cNvSpPr>
          <p:nvPr>
            <p:ph type="ctrTitle"/>
          </p:nvPr>
        </p:nvSpPr>
        <p:spPr>
          <a:xfrm>
            <a:off x="1207913" y="1105243"/>
            <a:ext cx="3951110" cy="1700192"/>
          </a:xfr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buClr>
                <a:schemeClr val="accent1">
                  <a:lumMod val="75000"/>
                </a:schemeClr>
              </a:buClr>
            </a:pPr>
            <a:r>
              <a:rPr lang="en-US" sz="3800" dirty="0">
                <a:solidFill>
                  <a:srgbClr val="002060"/>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t>EXTENSION &amp; REVITALIZATION </a:t>
            </a:r>
            <a:br>
              <a:rPr lang="en-US" sz="3800" dirty="0">
                <a:solidFill>
                  <a:srgbClr val="002060"/>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br>
            <a:r>
              <a:rPr lang="en-US" sz="3800" dirty="0">
                <a:solidFill>
                  <a:srgbClr val="002060"/>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t>PROGRAM</a:t>
            </a:r>
          </a:p>
        </p:txBody>
      </p:sp>
      <p:sp>
        <p:nvSpPr>
          <p:cNvPr id="3" name="Subtitle 2">
            <a:extLst>
              <a:ext uri="{FF2B5EF4-FFF2-40B4-BE49-F238E27FC236}">
                <a16:creationId xmlns:a16="http://schemas.microsoft.com/office/drawing/2014/main" id="{D4E01D38-19BA-BD0F-45B5-3E35089E993C}"/>
              </a:ext>
            </a:extLst>
          </p:cNvPr>
          <p:cNvSpPr>
            <a:spLocks noGrp="1"/>
          </p:cNvSpPr>
          <p:nvPr>
            <p:ph type="subTitle" idx="1"/>
          </p:nvPr>
        </p:nvSpPr>
        <p:spPr>
          <a:xfrm>
            <a:off x="1207913" y="2883657"/>
            <a:ext cx="4334932" cy="2163041"/>
          </a:xfr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r>
              <a:rPr lang="en-US" sz="3800" dirty="0">
                <a:solidFill>
                  <a:srgbClr val="03778B"/>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t>Karlene Beams</a:t>
            </a:r>
          </a:p>
          <a:p>
            <a:pPr algn="l">
              <a:lnSpc>
                <a:spcPct val="100000"/>
              </a:lnSpc>
              <a:spcBef>
                <a:spcPts val="0"/>
              </a:spcBef>
            </a:pPr>
            <a:r>
              <a:rPr lang="en-US" sz="3600" dirty="0">
                <a:solidFill>
                  <a:srgbClr val="0070C0"/>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t>2025-2026</a:t>
            </a:r>
          </a:p>
          <a:p>
            <a:pPr algn="l">
              <a:lnSpc>
                <a:spcPct val="100000"/>
              </a:lnSpc>
              <a:spcBef>
                <a:spcPts val="0"/>
              </a:spcBef>
            </a:pPr>
            <a:r>
              <a:rPr lang="en-US" sz="3600" dirty="0">
                <a:solidFill>
                  <a:schemeClr val="bg1"/>
                </a:solidFill>
                <a:effectLst>
                  <a:outerShdw blurRad="38100" dist="38100" dir="2700000" algn="tl">
                    <a:srgbClr val="000000">
                      <a:alpha val="43137"/>
                    </a:srgbClr>
                  </a:outerShdw>
                </a:effectLst>
                <a:latin typeface="Myriad Pro" panose="020B0503030403020204" pitchFamily="34" charset="0"/>
                <a:cs typeface="Arial" panose="020B0604020202020204" pitchFamily="34" charset="0"/>
              </a:rPr>
              <a:t>National Chief of Staff &amp; Ambassador</a:t>
            </a:r>
          </a:p>
        </p:txBody>
      </p:sp>
      <p:pic>
        <p:nvPicPr>
          <p:cNvPr id="7" name="Picture 6" descr="A lighthouse on a rocky island&#10;&#10;Description automatically generated">
            <a:extLst>
              <a:ext uri="{FF2B5EF4-FFF2-40B4-BE49-F238E27FC236}">
                <a16:creationId xmlns:a16="http://schemas.microsoft.com/office/drawing/2014/main" id="{81A1F270-923F-6B0E-3077-65058095D7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18998" y="1065078"/>
            <a:ext cx="5745787" cy="4326081"/>
          </a:xfrm>
          <a:prstGeom prst="rect">
            <a:avLst/>
          </a:prstGeom>
        </p:spPr>
      </p:pic>
      <p:sp>
        <p:nvSpPr>
          <p:cNvPr id="6" name="Rectangle 5">
            <a:extLst>
              <a:ext uri="{FF2B5EF4-FFF2-40B4-BE49-F238E27FC236}">
                <a16:creationId xmlns:a16="http://schemas.microsoft.com/office/drawing/2014/main" id="{FA62D96D-BC2A-696B-4AB1-DA897D0A7380}"/>
              </a:ext>
            </a:extLst>
          </p:cNvPr>
          <p:cNvSpPr/>
          <p:nvPr/>
        </p:nvSpPr>
        <p:spPr>
          <a:xfrm>
            <a:off x="0" y="0"/>
            <a:ext cx="12188952" cy="6858000"/>
          </a:xfrm>
          <a:prstGeom prst="rect">
            <a:avLst/>
          </a:prstGeom>
          <a:no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endParaRPr lang="en-US" sz="1351">
              <a:ln>
                <a:solidFill>
                  <a:srgbClr val="7030A0"/>
                </a:solidFill>
              </a:ln>
              <a:noFill/>
            </a:endParaRPr>
          </a:p>
        </p:txBody>
      </p:sp>
    </p:spTree>
    <p:extLst>
      <p:ext uri="{BB962C8B-B14F-4D97-AF65-F5344CB8AC3E}">
        <p14:creationId xmlns:p14="http://schemas.microsoft.com/office/powerpoint/2010/main" val="404586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78EDE51-ACE6-28C0-3D89-E017990EEDA7}"/>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AC48C11-9B15-33BA-73AB-E013A2C8C014}"/>
              </a:ext>
            </a:extLst>
          </p:cNvPr>
          <p:cNvSpPr txBox="1"/>
          <p:nvPr/>
        </p:nvSpPr>
        <p:spPr>
          <a:xfrm>
            <a:off x="0" y="841797"/>
            <a:ext cx="12192000" cy="3170099"/>
          </a:xfrm>
          <a:prstGeom prst="rect">
            <a:avLst/>
          </a:prstGeom>
          <a:noFill/>
        </p:spPr>
        <p:txBody>
          <a:bodyPr wrap="square">
            <a:spAutoFit/>
          </a:bodyPr>
          <a:lstStyle/>
          <a:p>
            <a:pPr algn="ctr"/>
            <a:r>
              <a:rPr lang="en-US" sz="4000" dirty="0">
                <a:solidFill>
                  <a:srgbClr val="002060"/>
                </a:solidFill>
                <a:effectLst>
                  <a:outerShdw blurRad="38100" dist="38100" dir="2700000" algn="tl">
                    <a:srgbClr val="000000">
                      <a:alpha val="43137"/>
                    </a:srgbClr>
                  </a:outerShdw>
                </a:effectLst>
              </a:rPr>
              <a:t>EXTENTION – </a:t>
            </a:r>
            <a:r>
              <a:rPr lang="en-US" sz="4000" dirty="0">
                <a:solidFill>
                  <a:schemeClr val="accent5">
                    <a:lumMod val="75000"/>
                  </a:schemeClr>
                </a:solidFill>
                <a:effectLst>
                  <a:outerShdw blurRad="38100" dist="38100" dir="2700000" algn="tl">
                    <a:srgbClr val="000000">
                      <a:alpha val="43137"/>
                    </a:srgbClr>
                  </a:outerShdw>
                </a:effectLst>
              </a:rPr>
              <a:t>STARTING A NEW AUXILIARY</a:t>
            </a:r>
          </a:p>
          <a:p>
            <a:pPr algn="ctr"/>
            <a:endParaRPr lang="en-US" sz="4000" dirty="0">
              <a:effectLst>
                <a:outerShdw blurRad="38100" dist="38100" dir="2700000" algn="tl">
                  <a:srgbClr val="000000">
                    <a:alpha val="43137"/>
                  </a:srgbClr>
                </a:outerShdw>
              </a:effectLst>
            </a:endParaRPr>
          </a:p>
          <a:p>
            <a:pPr algn="ctr"/>
            <a:r>
              <a:rPr lang="en-US" sz="4000" dirty="0">
                <a:solidFill>
                  <a:srgbClr val="002060"/>
                </a:solidFill>
                <a:effectLst>
                  <a:outerShdw blurRad="38100" dist="38100" dir="2700000" algn="tl">
                    <a:srgbClr val="000000">
                      <a:alpha val="43137"/>
                    </a:srgbClr>
                  </a:outerShdw>
                </a:effectLst>
              </a:rPr>
              <a:t>REVITALIZATION – </a:t>
            </a:r>
            <a:r>
              <a:rPr lang="en-US" sz="4000" dirty="0">
                <a:solidFill>
                  <a:schemeClr val="accent5">
                    <a:lumMod val="75000"/>
                  </a:schemeClr>
                </a:solidFill>
                <a:effectLst>
                  <a:outerShdw blurRad="38100" dist="38100" dir="2700000" algn="tl">
                    <a:srgbClr val="000000">
                      <a:alpha val="43137"/>
                    </a:srgbClr>
                  </a:outerShdw>
                </a:effectLst>
              </a:rPr>
              <a:t>NEW LIFE AND VITALITY</a:t>
            </a:r>
            <a:br>
              <a:rPr lang="en-US" sz="4000" dirty="0">
                <a:effectLst>
                  <a:outerShdw blurRad="38100" dist="38100" dir="2700000" algn="tl">
                    <a:srgbClr val="000000">
                      <a:alpha val="43137"/>
                    </a:srgbClr>
                  </a:outerShdw>
                </a:effectLst>
              </a:rPr>
            </a:br>
            <a:br>
              <a:rPr lang="en-US" sz="4000" dirty="0">
                <a:effectLst>
                  <a:outerShdw blurRad="38100" dist="38100" dir="2700000" algn="tl">
                    <a:srgbClr val="000000">
                      <a:alpha val="43137"/>
                    </a:srgbClr>
                  </a:outerShdw>
                </a:effectLst>
              </a:rPr>
            </a:br>
            <a:r>
              <a:rPr lang="en-US" sz="4000" dirty="0">
                <a:solidFill>
                  <a:srgbClr val="002060"/>
                </a:solidFill>
                <a:effectLst>
                  <a:outerShdw blurRad="38100" dist="38100" dir="2700000" algn="tl">
                    <a:srgbClr val="000000">
                      <a:alpha val="43137"/>
                    </a:srgbClr>
                  </a:outerShdw>
                </a:effectLst>
              </a:rPr>
              <a:t>MENTORING –</a:t>
            </a:r>
            <a:r>
              <a:rPr lang="en-US" sz="4000" dirty="0">
                <a:effectLst>
                  <a:outerShdw blurRad="38100" dist="38100" dir="2700000" algn="tl">
                    <a:srgbClr val="000000">
                      <a:alpha val="43137"/>
                    </a:srgbClr>
                  </a:outerShdw>
                </a:effectLst>
              </a:rPr>
              <a:t> </a:t>
            </a:r>
            <a:r>
              <a:rPr lang="en-US" sz="4000" dirty="0">
                <a:solidFill>
                  <a:schemeClr val="accent5">
                    <a:lumMod val="75000"/>
                  </a:schemeClr>
                </a:solidFill>
                <a:effectLst>
                  <a:outerShdw blurRad="38100" dist="38100" dir="2700000" algn="tl">
                    <a:srgbClr val="000000">
                      <a:alpha val="43137"/>
                    </a:srgbClr>
                  </a:outerShdw>
                </a:effectLst>
              </a:rPr>
              <a:t>TO ADVISE AND/OR TRAIN</a:t>
            </a:r>
          </a:p>
        </p:txBody>
      </p:sp>
      <p:pic>
        <p:nvPicPr>
          <p:cNvPr id="3" name="Picture 2" descr="A person surfing in the ocean&#10;&#10;Description automatically generated">
            <a:extLst>
              <a:ext uri="{FF2B5EF4-FFF2-40B4-BE49-F238E27FC236}">
                <a16:creationId xmlns:a16="http://schemas.microsoft.com/office/drawing/2014/main" id="{5F72D453-B1A1-1B7A-19A1-3280B9EFA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35855"/>
            <a:ext cx="12192000" cy="2010350"/>
          </a:xfrm>
          <a:prstGeom prst="rect">
            <a:avLst/>
          </a:prstGeom>
          <a:ln>
            <a:solidFill>
              <a:srgbClr val="002060"/>
            </a:solidFill>
          </a:ln>
        </p:spPr>
      </p:pic>
      <p:sp>
        <p:nvSpPr>
          <p:cNvPr id="6" name="Rectangle 5">
            <a:extLst>
              <a:ext uri="{FF2B5EF4-FFF2-40B4-BE49-F238E27FC236}">
                <a16:creationId xmlns:a16="http://schemas.microsoft.com/office/drawing/2014/main" id="{7A1FE902-1E58-68F5-08C4-84164340F77D}"/>
              </a:ext>
            </a:extLst>
          </p:cNvPr>
          <p:cNvSpPr/>
          <p:nvPr/>
        </p:nvSpPr>
        <p:spPr>
          <a:xfrm>
            <a:off x="0" y="11430"/>
            <a:ext cx="12188952" cy="6823486"/>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spTree>
    <p:extLst>
      <p:ext uri="{BB962C8B-B14F-4D97-AF65-F5344CB8AC3E}">
        <p14:creationId xmlns:p14="http://schemas.microsoft.com/office/powerpoint/2010/main" val="215401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2395FA4-C92A-9ECC-AC81-565399108C32}"/>
            </a:ext>
          </a:extLst>
        </p:cNvPr>
        <p:cNvGrpSpPr/>
        <p:nvPr/>
      </p:nvGrpSpPr>
      <p:grpSpPr>
        <a:xfrm>
          <a:off x="0" y="0"/>
          <a:ext cx="0" cy="0"/>
          <a:chOff x="0" y="0"/>
          <a:chExt cx="0" cy="0"/>
        </a:xfrm>
      </p:grpSpPr>
      <p:pic>
        <p:nvPicPr>
          <p:cNvPr id="3" name="Picture 2" descr="A person surfing in the ocean&#10;&#10;Description automatically generated">
            <a:extLst>
              <a:ext uri="{FF2B5EF4-FFF2-40B4-BE49-F238E27FC236}">
                <a16:creationId xmlns:a16="http://schemas.microsoft.com/office/drawing/2014/main" id="{3C9E2BB7-78DE-F759-08AD-7B706648B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9" y="5349323"/>
            <a:ext cx="12180711" cy="1508536"/>
          </a:xfrm>
          <a:prstGeom prst="rect">
            <a:avLst/>
          </a:prstGeom>
          <a:ln>
            <a:solidFill>
              <a:srgbClr val="002060"/>
            </a:solidFill>
          </a:ln>
        </p:spPr>
      </p:pic>
      <p:sp>
        <p:nvSpPr>
          <p:cNvPr id="4" name="Content Placeholder 2">
            <a:extLst>
              <a:ext uri="{FF2B5EF4-FFF2-40B4-BE49-F238E27FC236}">
                <a16:creationId xmlns:a16="http://schemas.microsoft.com/office/drawing/2014/main" id="{D8B204EA-A965-49E2-531D-EE8D1FC012DC}"/>
              </a:ext>
            </a:extLst>
          </p:cNvPr>
          <p:cNvSpPr txBox="1">
            <a:spLocks/>
          </p:cNvSpPr>
          <p:nvPr/>
        </p:nvSpPr>
        <p:spPr>
          <a:xfrm>
            <a:off x="609600" y="1310538"/>
            <a:ext cx="11209020" cy="37071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Clr>
                <a:schemeClr val="accent5">
                  <a:lumMod val="75000"/>
                </a:schemeClr>
              </a:buClr>
              <a:buFont typeface="Wingdings" panose="05000000000000000000" pitchFamily="2" charset="2"/>
              <a:buChar char="§"/>
            </a:pPr>
            <a:r>
              <a:rPr lang="en-US" dirty="0"/>
              <a:t>Identify Unaffiliated Posts.</a:t>
            </a:r>
          </a:p>
          <a:p>
            <a:pPr marL="285750" indent="-285750" algn="l">
              <a:buClr>
                <a:schemeClr val="accent5">
                  <a:lumMod val="75000"/>
                </a:schemeClr>
              </a:buClr>
              <a:buFont typeface="Wingdings" panose="05000000000000000000" pitchFamily="2" charset="2"/>
              <a:buChar char="§"/>
            </a:pPr>
            <a:r>
              <a:rPr lang="en-US" dirty="0"/>
              <a:t>Contact Department President or Chief of Staff to discuss possibility of a new Auxiliary. </a:t>
            </a:r>
          </a:p>
          <a:p>
            <a:pPr marL="285750" indent="-285750" algn="l">
              <a:buClr>
                <a:schemeClr val="accent5">
                  <a:lumMod val="75000"/>
                </a:schemeClr>
              </a:buClr>
              <a:buFont typeface="Wingdings" panose="05000000000000000000" pitchFamily="2" charset="2"/>
              <a:buChar char="§"/>
            </a:pPr>
            <a:r>
              <a:rPr lang="en-US" dirty="0"/>
              <a:t>Review MALTA for presentation tools.</a:t>
            </a:r>
          </a:p>
          <a:p>
            <a:pPr marL="285750" indent="-285750" algn="l">
              <a:buClr>
                <a:schemeClr val="accent5">
                  <a:lumMod val="75000"/>
                </a:schemeClr>
              </a:buClr>
              <a:buFont typeface="Wingdings" panose="05000000000000000000" pitchFamily="2" charset="2"/>
              <a:buChar char="§"/>
            </a:pPr>
            <a:r>
              <a:rPr lang="en-US" dirty="0"/>
              <a:t>Ask the Post Commander for permission to make a presentation.</a:t>
            </a:r>
          </a:p>
          <a:p>
            <a:pPr marL="285750" indent="-285750" algn="l">
              <a:buClr>
                <a:schemeClr val="accent5">
                  <a:lumMod val="75000"/>
                </a:schemeClr>
              </a:buClr>
              <a:buFont typeface="Wingdings" panose="05000000000000000000" pitchFamily="2" charset="2"/>
              <a:buChar char="§"/>
            </a:pPr>
            <a:r>
              <a:rPr lang="en-US" dirty="0"/>
              <a:t>Invite the President and/or Chief of Staff to attend meeting with the Post.</a:t>
            </a:r>
          </a:p>
          <a:p>
            <a:pPr marL="285750" indent="-285750" algn="l">
              <a:buClr>
                <a:schemeClr val="accent5">
                  <a:lumMod val="75000"/>
                </a:schemeClr>
              </a:buClr>
              <a:buFont typeface="Wingdings" panose="05000000000000000000" pitchFamily="2" charset="2"/>
              <a:buChar char="§"/>
            </a:pPr>
            <a:r>
              <a:rPr lang="en-US" dirty="0"/>
              <a:t>Gain a 2/3 approval vote from Post membership.</a:t>
            </a:r>
          </a:p>
          <a:p>
            <a:pPr marL="285750" indent="-285750" algn="l">
              <a:buClr>
                <a:schemeClr val="accent5">
                  <a:lumMod val="75000"/>
                </a:schemeClr>
              </a:buClr>
              <a:buFont typeface="Wingdings" panose="05000000000000000000" pitchFamily="2" charset="2"/>
              <a:buChar char="§"/>
            </a:pPr>
            <a:r>
              <a:rPr lang="en-US" dirty="0"/>
              <a:t>Department President will appoint an organizer to work with the Post.</a:t>
            </a:r>
          </a:p>
          <a:p>
            <a:pPr marL="285750" indent="-285750" algn="l">
              <a:buClr>
                <a:schemeClr val="accent5">
                  <a:lumMod val="75000"/>
                </a:schemeClr>
              </a:buClr>
              <a:buFont typeface="Wingdings" panose="05000000000000000000" pitchFamily="2" charset="2"/>
              <a:buChar char="§"/>
            </a:pPr>
            <a:r>
              <a:rPr lang="en-US" dirty="0"/>
              <a:t>Mentor the new Auxiliary and members until healthy!</a:t>
            </a:r>
          </a:p>
        </p:txBody>
      </p:sp>
      <p:sp>
        <p:nvSpPr>
          <p:cNvPr id="7" name="TextBox 6">
            <a:extLst>
              <a:ext uri="{FF2B5EF4-FFF2-40B4-BE49-F238E27FC236}">
                <a16:creationId xmlns:a16="http://schemas.microsoft.com/office/drawing/2014/main" id="{C6653C06-4C62-2D22-540C-CEC335D2FF62}"/>
              </a:ext>
            </a:extLst>
          </p:cNvPr>
          <p:cNvSpPr txBox="1"/>
          <p:nvPr/>
        </p:nvSpPr>
        <p:spPr>
          <a:xfrm>
            <a:off x="0" y="396361"/>
            <a:ext cx="12188952" cy="769441"/>
          </a:xfrm>
          <a:prstGeom prst="rect">
            <a:avLst/>
          </a:prstGeom>
          <a:noFill/>
        </p:spPr>
        <p:txBody>
          <a:bodyPr wrap="square">
            <a:spAutoFit/>
          </a:bodyPr>
          <a:lstStyle/>
          <a:p>
            <a:pPr algn="ctr"/>
            <a:r>
              <a:rPr lang="en-US" sz="4400" dirty="0">
                <a:solidFill>
                  <a:srgbClr val="002060"/>
                </a:solidFill>
                <a:effectLst>
                  <a:outerShdw blurRad="38100" dist="38100" dir="2700000" algn="tl">
                    <a:srgbClr val="000000">
                      <a:alpha val="43137"/>
                    </a:srgbClr>
                  </a:outerShdw>
                </a:effectLst>
              </a:rPr>
              <a:t>EXTENSION STEPS</a:t>
            </a:r>
          </a:p>
        </p:txBody>
      </p:sp>
      <p:sp>
        <p:nvSpPr>
          <p:cNvPr id="6" name="Rectangle 5">
            <a:extLst>
              <a:ext uri="{FF2B5EF4-FFF2-40B4-BE49-F238E27FC236}">
                <a16:creationId xmlns:a16="http://schemas.microsoft.com/office/drawing/2014/main" id="{65F8E4A7-E2FA-010D-45C8-B91E4F408DBE}"/>
              </a:ext>
            </a:extLst>
          </p:cNvPr>
          <p:cNvSpPr/>
          <p:nvPr/>
        </p:nvSpPr>
        <p:spPr>
          <a:xfrm>
            <a:off x="0" y="11430"/>
            <a:ext cx="12188952" cy="684657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spTree>
    <p:extLst>
      <p:ext uri="{BB962C8B-B14F-4D97-AF65-F5344CB8AC3E}">
        <p14:creationId xmlns:p14="http://schemas.microsoft.com/office/powerpoint/2010/main" val="389147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5368336-2D8B-CC6A-CCA8-B44FFBD0AA0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06155D2-D457-C72A-337D-C5BAC3E86194}"/>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0E0BD35B-B831-91CD-478F-3FBD384E9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49099"/>
            <a:ext cx="12192000" cy="1508536"/>
          </a:xfrm>
          <a:prstGeom prst="rect">
            <a:avLst/>
          </a:prstGeom>
          <a:ln>
            <a:solidFill>
              <a:srgbClr val="002060"/>
            </a:solidFill>
          </a:ln>
        </p:spPr>
      </p:pic>
      <p:sp>
        <p:nvSpPr>
          <p:cNvPr id="2" name="Title 1">
            <a:extLst>
              <a:ext uri="{FF2B5EF4-FFF2-40B4-BE49-F238E27FC236}">
                <a16:creationId xmlns:a16="http://schemas.microsoft.com/office/drawing/2014/main" id="{CE59D208-6B70-3FF8-D596-B32F9D7D1112}"/>
              </a:ext>
            </a:extLst>
          </p:cNvPr>
          <p:cNvSpPr txBox="1">
            <a:spLocks/>
          </p:cNvSpPr>
          <p:nvPr/>
        </p:nvSpPr>
        <p:spPr>
          <a:xfrm>
            <a:off x="0" y="308680"/>
            <a:ext cx="12192000" cy="7435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tabLst>
                <a:tab pos="571500" algn="l"/>
              </a:tabLst>
            </a:pPr>
            <a:r>
              <a:rPr lang="en-US" sz="4400" dirty="0">
                <a:solidFill>
                  <a:srgbClr val="002060"/>
                </a:solidFill>
                <a:effectLst>
                  <a:outerShdw blurRad="38100" dist="38100" dir="2700000" algn="tl">
                    <a:srgbClr val="000000">
                      <a:alpha val="43137"/>
                    </a:srgbClr>
                  </a:outerShdw>
                </a:effectLst>
                <a:latin typeface="+mn-lt"/>
              </a:rPr>
              <a:t>REVITALIZATION</a:t>
            </a:r>
          </a:p>
        </p:txBody>
      </p:sp>
      <p:sp>
        <p:nvSpPr>
          <p:cNvPr id="5" name="Content Placeholder 2">
            <a:extLst>
              <a:ext uri="{FF2B5EF4-FFF2-40B4-BE49-F238E27FC236}">
                <a16:creationId xmlns:a16="http://schemas.microsoft.com/office/drawing/2014/main" id="{B699D53F-69AD-C0E9-5355-F7C8F74BA4DB}"/>
              </a:ext>
            </a:extLst>
          </p:cNvPr>
          <p:cNvSpPr txBox="1">
            <a:spLocks/>
          </p:cNvSpPr>
          <p:nvPr/>
        </p:nvSpPr>
        <p:spPr>
          <a:xfrm>
            <a:off x="988313" y="1043375"/>
            <a:ext cx="10212325" cy="4181413"/>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900" dirty="0">
                <a:solidFill>
                  <a:srgbClr val="037995"/>
                </a:solidFill>
                <a:effectLst>
                  <a:outerShdw blurRad="38100" dist="38100" dir="2700000" algn="tl">
                    <a:srgbClr val="000000">
                      <a:alpha val="43137"/>
                    </a:srgbClr>
                  </a:outerShdw>
                </a:effectLst>
              </a:rPr>
              <a:t>HEALTHY AUXILIARIES</a:t>
            </a:r>
          </a:p>
          <a:p>
            <a:pPr algn="l"/>
            <a:r>
              <a:rPr lang="en-US" sz="4800" b="1" dirty="0">
                <a:solidFill>
                  <a:srgbClr val="0070C0"/>
                </a:solidFill>
              </a:rPr>
              <a:t> 	</a:t>
            </a:r>
            <a:r>
              <a:rPr lang="en-US" sz="3400" dirty="0">
                <a:solidFill>
                  <a:srgbClr val="0070C0"/>
                </a:solidFill>
              </a:rPr>
              <a:t>Have met the 5 Essentials</a:t>
            </a:r>
            <a:r>
              <a:rPr lang="en-US" sz="3200" dirty="0">
                <a:solidFill>
                  <a:srgbClr val="0070C0"/>
                </a:solidFill>
              </a:rPr>
              <a:t>  </a:t>
            </a:r>
          </a:p>
          <a:p>
            <a:pPr marL="1252538" indent="-338138" algn="l">
              <a:lnSpc>
                <a:spcPct val="120000"/>
              </a:lnSpc>
              <a:buClr>
                <a:srgbClr val="0070C0"/>
              </a:buClr>
              <a:buFont typeface="Wingdings" panose="05000000000000000000" pitchFamily="2" charset="2"/>
              <a:buChar char="§"/>
            </a:pPr>
            <a:r>
              <a:rPr lang="en-US" sz="3100" dirty="0"/>
              <a:t>Minimum of (10) business meetings per year (Sec. 210 A).</a:t>
            </a:r>
          </a:p>
          <a:p>
            <a:pPr marL="1252538" indent="-338138" algn="l">
              <a:lnSpc>
                <a:spcPct val="120000"/>
              </a:lnSpc>
              <a:buClr>
                <a:srgbClr val="0070C0"/>
              </a:buClr>
              <a:buFont typeface="Wingdings" panose="05000000000000000000" pitchFamily="2" charset="2"/>
              <a:buChar char="§"/>
            </a:pPr>
            <a:r>
              <a:rPr lang="en-US" sz="3100" dirty="0"/>
              <a:t>Dues paid for (10) members by February 1 (Sec. 207 C). See also Chief of Staff duties (Sec. 815 A).</a:t>
            </a:r>
          </a:p>
          <a:p>
            <a:pPr marL="1252538" indent="-338138" algn="l">
              <a:lnSpc>
                <a:spcPct val="120000"/>
              </a:lnSpc>
              <a:buClr>
                <a:srgbClr val="0070C0"/>
              </a:buClr>
              <a:buFont typeface="Wingdings" panose="05000000000000000000" pitchFamily="2" charset="2"/>
              <a:buChar char="§"/>
            </a:pPr>
            <a:r>
              <a:rPr lang="en-US" sz="3100" dirty="0"/>
              <a:t>Up-to-date quarterly audits by Trustees (Sec. 814). </a:t>
            </a:r>
          </a:p>
          <a:p>
            <a:pPr marL="1252538" indent="-338138" algn="l">
              <a:lnSpc>
                <a:spcPct val="120000"/>
              </a:lnSpc>
              <a:buClr>
                <a:srgbClr val="0070C0"/>
              </a:buClr>
              <a:buFont typeface="Wingdings" panose="05000000000000000000" pitchFamily="2" charset="2"/>
              <a:buChar char="§"/>
            </a:pPr>
            <a:r>
              <a:rPr lang="en-US" sz="3100" dirty="0"/>
              <a:t>Officers elected, installed and reported to National Headquarters (Sec. 804, 806).</a:t>
            </a:r>
          </a:p>
          <a:p>
            <a:pPr marL="1252538" indent="-338138" algn="l">
              <a:lnSpc>
                <a:spcPct val="120000"/>
              </a:lnSpc>
              <a:buClr>
                <a:srgbClr val="0070C0"/>
              </a:buClr>
              <a:buFont typeface="Wingdings" panose="05000000000000000000" pitchFamily="2" charset="2"/>
              <a:buChar char="§"/>
            </a:pPr>
            <a:r>
              <a:rPr lang="en-US" sz="3100" dirty="0"/>
              <a:t>The offices of President and Treasurer MUST be bonded (Sec. 806 A).</a:t>
            </a:r>
          </a:p>
        </p:txBody>
      </p:sp>
    </p:spTree>
    <p:extLst>
      <p:ext uri="{BB962C8B-B14F-4D97-AF65-F5344CB8AC3E}">
        <p14:creationId xmlns:p14="http://schemas.microsoft.com/office/powerpoint/2010/main" val="180420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8625B2A-0E57-CB52-4466-7BCE824255C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D4F84C1-8AED-A662-9535-83A470D1A642}"/>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76D8B0A3-5BC5-50AF-C5F8-239D961C9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099"/>
            <a:ext cx="12192000" cy="1508536"/>
          </a:xfrm>
          <a:prstGeom prst="rect">
            <a:avLst/>
          </a:prstGeom>
          <a:ln>
            <a:solidFill>
              <a:srgbClr val="002060"/>
            </a:solidFill>
          </a:ln>
        </p:spPr>
      </p:pic>
      <p:sp>
        <p:nvSpPr>
          <p:cNvPr id="2" name="Title 1">
            <a:extLst>
              <a:ext uri="{FF2B5EF4-FFF2-40B4-BE49-F238E27FC236}">
                <a16:creationId xmlns:a16="http://schemas.microsoft.com/office/drawing/2014/main" id="{72A97785-AAC8-6459-E58E-AD6822D90735}"/>
              </a:ext>
            </a:extLst>
          </p:cNvPr>
          <p:cNvSpPr txBox="1">
            <a:spLocks/>
          </p:cNvSpPr>
          <p:nvPr/>
        </p:nvSpPr>
        <p:spPr>
          <a:xfrm>
            <a:off x="0" y="482812"/>
            <a:ext cx="12188952" cy="7794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cap="all" dirty="0">
                <a:solidFill>
                  <a:srgbClr val="002060"/>
                </a:solidFill>
                <a:effectLst>
                  <a:outerShdw blurRad="38100" dist="38100" dir="2700000" algn="tl">
                    <a:srgbClr val="000000">
                      <a:alpha val="43137"/>
                    </a:srgbClr>
                  </a:outerShdw>
                </a:effectLst>
                <a:latin typeface="+mn-lt"/>
              </a:rPr>
              <a:t>Struggling Auxiliaries</a:t>
            </a:r>
          </a:p>
        </p:txBody>
      </p:sp>
      <p:sp>
        <p:nvSpPr>
          <p:cNvPr id="5" name="Content Placeholder 2">
            <a:extLst>
              <a:ext uri="{FF2B5EF4-FFF2-40B4-BE49-F238E27FC236}">
                <a16:creationId xmlns:a16="http://schemas.microsoft.com/office/drawing/2014/main" id="{6DCC9779-E860-9536-D380-070E8D1EF56D}"/>
              </a:ext>
            </a:extLst>
          </p:cNvPr>
          <p:cNvSpPr txBox="1">
            <a:spLocks/>
          </p:cNvSpPr>
          <p:nvPr/>
        </p:nvSpPr>
        <p:spPr>
          <a:xfrm>
            <a:off x="620889" y="1509713"/>
            <a:ext cx="11435645" cy="35880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dirty="0">
                <a:solidFill>
                  <a:srgbClr val="037995"/>
                </a:solidFill>
              </a:rPr>
              <a:t>The District President or Official Representative visit can identify the following:</a:t>
            </a:r>
          </a:p>
          <a:p>
            <a:pPr algn="l"/>
            <a:r>
              <a:rPr lang="en-US" sz="2800" dirty="0"/>
              <a:t>	</a:t>
            </a:r>
            <a:r>
              <a:rPr lang="en-US" sz="2600" dirty="0">
                <a:solidFill>
                  <a:srgbClr val="0070C0"/>
                </a:solidFill>
              </a:rPr>
              <a:t>5 Essentials of a Healthy Auxiliary that may not have been met</a:t>
            </a:r>
          </a:p>
          <a:p>
            <a:pPr algn="l"/>
            <a:r>
              <a:rPr lang="en-US" sz="300" dirty="0">
                <a:solidFill>
                  <a:srgbClr val="0070C0"/>
                </a:solidFill>
              </a:rPr>
              <a:t> </a:t>
            </a:r>
          </a:p>
          <a:p>
            <a:pPr marL="1371600" lvl="2" indent="-457200" algn="l">
              <a:buClr>
                <a:srgbClr val="03778B"/>
              </a:buClr>
              <a:buFont typeface="Wingdings" panose="05000000000000000000" pitchFamily="2" charset="2"/>
              <a:buChar char="§"/>
            </a:pPr>
            <a:r>
              <a:rPr lang="en-US" sz="2600" dirty="0"/>
              <a:t>Not attracting new members</a:t>
            </a:r>
          </a:p>
          <a:p>
            <a:pPr marL="1371600" lvl="2" indent="-457200" algn="l">
              <a:buClr>
                <a:srgbClr val="03778B"/>
              </a:buClr>
              <a:buFont typeface="Wingdings" panose="05000000000000000000" pitchFamily="2" charset="2"/>
              <a:buChar char="§"/>
            </a:pPr>
            <a:r>
              <a:rPr lang="en-US" sz="2600" dirty="0"/>
              <a:t>Program reports not completed</a:t>
            </a:r>
          </a:p>
          <a:p>
            <a:pPr marL="1371600" lvl="2" indent="-457200" algn="l">
              <a:buClr>
                <a:srgbClr val="03778B"/>
              </a:buClr>
              <a:buFont typeface="Wingdings" panose="05000000000000000000" pitchFamily="2" charset="2"/>
              <a:buChar char="§"/>
            </a:pPr>
            <a:r>
              <a:rPr lang="en-US" sz="2600" dirty="0"/>
              <a:t>Veterans and families not receiving assistance</a:t>
            </a:r>
          </a:p>
          <a:p>
            <a:pPr marL="1371600" lvl="2" indent="-457200" algn="l">
              <a:buClr>
                <a:srgbClr val="03778B"/>
              </a:buClr>
              <a:buFont typeface="Wingdings" panose="05000000000000000000" pitchFamily="2" charset="2"/>
              <a:buChar char="§"/>
            </a:pPr>
            <a:r>
              <a:rPr lang="en-US" sz="2600" dirty="0"/>
              <a:t>Officers remain the same year after year</a:t>
            </a:r>
          </a:p>
          <a:p>
            <a:pPr marL="1371600" lvl="2" indent="-457200" algn="l">
              <a:buClr>
                <a:srgbClr val="03778B"/>
              </a:buClr>
              <a:buFont typeface="Wingdings" panose="05000000000000000000" pitchFamily="2" charset="2"/>
              <a:buChar char="§"/>
            </a:pPr>
            <a:r>
              <a:rPr lang="en-US" sz="2600" dirty="0"/>
              <a:t>Internal personality issues</a:t>
            </a:r>
          </a:p>
          <a:p>
            <a:endParaRPr lang="en-US" dirty="0"/>
          </a:p>
          <a:p>
            <a:endParaRPr lang="en-US" dirty="0"/>
          </a:p>
        </p:txBody>
      </p:sp>
    </p:spTree>
    <p:extLst>
      <p:ext uri="{BB962C8B-B14F-4D97-AF65-F5344CB8AC3E}">
        <p14:creationId xmlns:p14="http://schemas.microsoft.com/office/powerpoint/2010/main" val="230081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377601C-2A29-5EFC-0D08-F5F0E2B7DB5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E15CB99-8AC5-AE28-1CF3-3F90E587464E}"/>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0C90F5C7-ADCE-7969-0EC2-86BC224B2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4858715"/>
            <a:ext cx="12185904" cy="2010350"/>
          </a:xfrm>
          <a:prstGeom prst="rect">
            <a:avLst/>
          </a:prstGeom>
          <a:ln>
            <a:solidFill>
              <a:srgbClr val="002060"/>
            </a:solidFill>
          </a:ln>
        </p:spPr>
      </p:pic>
      <p:sp>
        <p:nvSpPr>
          <p:cNvPr id="2" name="Title 1">
            <a:extLst>
              <a:ext uri="{FF2B5EF4-FFF2-40B4-BE49-F238E27FC236}">
                <a16:creationId xmlns:a16="http://schemas.microsoft.com/office/drawing/2014/main" id="{E826A2C4-67E2-E352-CCDD-1741E379B51B}"/>
              </a:ext>
            </a:extLst>
          </p:cNvPr>
          <p:cNvSpPr txBox="1">
            <a:spLocks/>
          </p:cNvSpPr>
          <p:nvPr/>
        </p:nvSpPr>
        <p:spPr>
          <a:xfrm>
            <a:off x="-3048" y="490620"/>
            <a:ext cx="12195048" cy="99504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solidFill>
                  <a:srgbClr val="002060"/>
                </a:solidFill>
                <a:effectLst>
                  <a:outerShdw blurRad="38100" dist="38100" dir="2700000" algn="tl">
                    <a:srgbClr val="000000">
                      <a:alpha val="43137"/>
                    </a:srgbClr>
                  </a:outerShdw>
                </a:effectLst>
                <a:latin typeface="+mn-lt"/>
              </a:rPr>
              <a:t>STRUGGLING AUXILIARY PLAN</a:t>
            </a:r>
          </a:p>
        </p:txBody>
      </p:sp>
      <p:sp>
        <p:nvSpPr>
          <p:cNvPr id="4" name="Content Placeholder 2">
            <a:extLst>
              <a:ext uri="{FF2B5EF4-FFF2-40B4-BE49-F238E27FC236}">
                <a16:creationId xmlns:a16="http://schemas.microsoft.com/office/drawing/2014/main" id="{28EB7D65-D18D-F10A-246B-D9690DBD38F8}"/>
              </a:ext>
            </a:extLst>
          </p:cNvPr>
          <p:cNvSpPr txBox="1">
            <a:spLocks/>
          </p:cNvSpPr>
          <p:nvPr/>
        </p:nvSpPr>
        <p:spPr>
          <a:xfrm>
            <a:off x="-3048" y="1976284"/>
            <a:ext cx="12195048" cy="24834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dirty="0">
                <a:solidFill>
                  <a:srgbClr val="03778B"/>
                </a:solidFill>
                <a:effectLst>
                  <a:outerShdw blurRad="38100" dist="38100" dir="2700000" algn="tl">
                    <a:srgbClr val="000000">
                      <a:alpha val="43137"/>
                    </a:srgbClr>
                  </a:outerShdw>
                </a:effectLst>
              </a:rPr>
              <a:t>PERFORMANCE IMPROVEMENT PLAN</a:t>
            </a:r>
          </a:p>
          <a:p>
            <a:endParaRPr lang="en-US" sz="4400" dirty="0"/>
          </a:p>
          <a:p>
            <a:r>
              <a:rPr lang="en-US" sz="7200" b="1" dirty="0">
                <a:solidFill>
                  <a:schemeClr val="accent5">
                    <a:lumMod val="75000"/>
                  </a:schemeClr>
                </a:solidFill>
                <a:effectLst>
                  <a:outerShdw blurRad="38100" dist="38100" dir="2700000" algn="tl">
                    <a:srgbClr val="000000">
                      <a:alpha val="43137"/>
                    </a:srgbClr>
                  </a:outerShdw>
                </a:effectLst>
              </a:rPr>
              <a:t>“P I P”</a:t>
            </a:r>
          </a:p>
        </p:txBody>
      </p:sp>
    </p:spTree>
    <p:extLst>
      <p:ext uri="{BB962C8B-B14F-4D97-AF65-F5344CB8AC3E}">
        <p14:creationId xmlns:p14="http://schemas.microsoft.com/office/powerpoint/2010/main" val="74729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C4A60E96-E74F-8D35-C1AB-CBF91FBE8A7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2C785DF-D182-17BD-4C27-F6FAF5249559}"/>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9E280074-6DF7-2899-0BD0-5EEFBACCF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5772007"/>
            <a:ext cx="12185904" cy="1097281"/>
          </a:xfrm>
          <a:prstGeom prst="rect">
            <a:avLst/>
          </a:prstGeom>
          <a:ln>
            <a:solidFill>
              <a:srgbClr val="002060"/>
            </a:solidFill>
          </a:ln>
        </p:spPr>
      </p:pic>
      <p:sp>
        <p:nvSpPr>
          <p:cNvPr id="2" name="Title 1">
            <a:extLst>
              <a:ext uri="{FF2B5EF4-FFF2-40B4-BE49-F238E27FC236}">
                <a16:creationId xmlns:a16="http://schemas.microsoft.com/office/drawing/2014/main" id="{B3F74F06-756A-A7D0-7DC6-D008092DE379}"/>
              </a:ext>
            </a:extLst>
          </p:cNvPr>
          <p:cNvSpPr txBox="1">
            <a:spLocks/>
          </p:cNvSpPr>
          <p:nvPr/>
        </p:nvSpPr>
        <p:spPr>
          <a:xfrm>
            <a:off x="-3048" y="290740"/>
            <a:ext cx="12195048" cy="8065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chemeClr val="accent5">
                    <a:lumMod val="75000"/>
                  </a:schemeClr>
                </a:solidFill>
                <a:effectLst>
                  <a:outerShdw blurRad="38100" dist="38100" dir="2700000" algn="tl">
                    <a:srgbClr val="000000">
                      <a:alpha val="43137"/>
                    </a:srgbClr>
                  </a:outerShdw>
                </a:effectLst>
                <a:latin typeface="+mn-lt"/>
              </a:rPr>
              <a:t>P I P</a:t>
            </a:r>
          </a:p>
        </p:txBody>
      </p:sp>
      <p:sp>
        <p:nvSpPr>
          <p:cNvPr id="4" name="Content Placeholder 2">
            <a:extLst>
              <a:ext uri="{FF2B5EF4-FFF2-40B4-BE49-F238E27FC236}">
                <a16:creationId xmlns:a16="http://schemas.microsoft.com/office/drawing/2014/main" id="{3C179779-FB4F-9C23-7FF0-B53DE92676D8}"/>
              </a:ext>
            </a:extLst>
          </p:cNvPr>
          <p:cNvSpPr txBox="1">
            <a:spLocks/>
          </p:cNvSpPr>
          <p:nvPr/>
        </p:nvSpPr>
        <p:spPr>
          <a:xfrm>
            <a:off x="372533" y="1097281"/>
            <a:ext cx="11627556" cy="4720589"/>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228600" algn="l">
              <a:buClr>
                <a:srgbClr val="03778B"/>
              </a:buClr>
              <a:buFont typeface="Wingdings" panose="05000000000000000000" pitchFamily="2" charset="2"/>
              <a:buChar char="§"/>
            </a:pPr>
            <a:r>
              <a:rPr lang="en-US" sz="2600" dirty="0"/>
              <a:t>Department President assigns a PIP team to take the lead.</a:t>
            </a:r>
          </a:p>
          <a:p>
            <a:pPr marL="742950" indent="-228600" algn="l">
              <a:buClr>
                <a:srgbClr val="03778B"/>
              </a:buClr>
              <a:buFont typeface="Wingdings" panose="05000000000000000000" pitchFamily="2" charset="2"/>
              <a:buChar char="§"/>
            </a:pPr>
            <a:r>
              <a:rPr lang="en-US" sz="2600" dirty="0"/>
              <a:t> PIP Team meets with Auxiliary Officers or individuals to identify issues and possible resolution, OR:</a:t>
            </a:r>
          </a:p>
          <a:p>
            <a:pPr marL="742950" indent="-228600" algn="l">
              <a:buClr>
                <a:srgbClr val="03778B"/>
              </a:buClr>
              <a:buFont typeface="Wingdings" panose="05000000000000000000" pitchFamily="2" charset="2"/>
              <a:buChar char="§"/>
            </a:pPr>
            <a:r>
              <a:rPr lang="en-US" sz="2600" dirty="0"/>
              <a:t>PIP Team meets with Auxiliary Officers or individuals and together set goals and develop a plan to achieve goals. Then:</a:t>
            </a:r>
          </a:p>
          <a:p>
            <a:pPr marL="1085850" indent="-342900" algn="l">
              <a:buClr>
                <a:srgbClr val="015994"/>
              </a:buClr>
              <a:buFont typeface="Wingdings" panose="05000000000000000000" pitchFamily="2" charset="2"/>
              <a:buChar char="§"/>
            </a:pPr>
            <a:r>
              <a:rPr lang="en-US" sz="2600" dirty="0"/>
              <a:t>Plan is implemented using NEW PIP form.</a:t>
            </a:r>
          </a:p>
          <a:p>
            <a:pPr marL="1085850" indent="-342900" algn="l">
              <a:buClr>
                <a:srgbClr val="015994"/>
              </a:buClr>
              <a:buFont typeface="Wingdings" panose="05000000000000000000" pitchFamily="2" charset="2"/>
              <a:buChar char="§"/>
            </a:pPr>
            <a:r>
              <a:rPr lang="en-US" sz="2600" dirty="0"/>
              <a:t>Mentoring of Officers and members is a critical part of a “PIP.”</a:t>
            </a:r>
          </a:p>
          <a:p>
            <a:pPr marL="1085850" indent="-342900" algn="l">
              <a:buClr>
                <a:srgbClr val="015994"/>
              </a:buClr>
              <a:buFont typeface="Wingdings" panose="05000000000000000000" pitchFamily="2" charset="2"/>
              <a:buChar char="§"/>
            </a:pPr>
            <a:r>
              <a:rPr lang="en-US" sz="2600" dirty="0"/>
              <a:t>PIP Team attends Auxiliary meetings until issues or goals have been met.</a:t>
            </a:r>
          </a:p>
          <a:p>
            <a:pPr>
              <a:spcBef>
                <a:spcPct val="0"/>
              </a:spcBef>
            </a:pPr>
            <a:endParaRPr lang="en-US" sz="900" dirty="0">
              <a:solidFill>
                <a:srgbClr val="03778B"/>
              </a:solidFill>
              <a:effectLst>
                <a:outerShdw blurRad="38100" dist="38100" dir="2700000" algn="tl">
                  <a:srgbClr val="000000">
                    <a:alpha val="43137"/>
                  </a:srgbClr>
                </a:outerShdw>
              </a:effectLst>
              <a:latin typeface="+mj-lt"/>
              <a:ea typeface="+mj-ea"/>
              <a:cs typeface="+mj-cs"/>
            </a:endParaRPr>
          </a:p>
          <a:p>
            <a:pPr>
              <a:spcBef>
                <a:spcPct val="0"/>
              </a:spcBef>
            </a:pPr>
            <a:r>
              <a:rPr lang="en-US" sz="4700" dirty="0">
                <a:solidFill>
                  <a:srgbClr val="03778B"/>
                </a:solidFill>
                <a:effectLst>
                  <a:outerShdw blurRad="38100" dist="38100" dir="2700000" algn="tl">
                    <a:srgbClr val="000000">
                      <a:alpha val="43137"/>
                    </a:srgbClr>
                  </a:outerShdw>
                </a:effectLst>
                <a:ea typeface="+mj-ea"/>
                <a:cs typeface="+mj-cs"/>
              </a:rPr>
              <a:t>Expected Result</a:t>
            </a:r>
          </a:p>
          <a:p>
            <a:pPr>
              <a:spcBef>
                <a:spcPct val="0"/>
              </a:spcBef>
            </a:pPr>
            <a:endParaRPr lang="en-US" sz="900" dirty="0">
              <a:solidFill>
                <a:srgbClr val="03778B"/>
              </a:solidFill>
              <a:effectLst>
                <a:outerShdw blurRad="38100" dist="38100" dir="2700000" algn="tl">
                  <a:srgbClr val="000000">
                    <a:alpha val="43137"/>
                  </a:srgbClr>
                </a:outerShdw>
              </a:effectLst>
              <a:ea typeface="+mj-ea"/>
              <a:cs typeface="+mj-cs"/>
            </a:endParaRPr>
          </a:p>
          <a:p>
            <a:pPr>
              <a:spcBef>
                <a:spcPct val="0"/>
              </a:spcBef>
            </a:pPr>
            <a:endParaRPr lang="en-US" sz="900" dirty="0">
              <a:solidFill>
                <a:srgbClr val="03778B"/>
              </a:solidFill>
              <a:effectLst>
                <a:outerShdw blurRad="38100" dist="38100" dir="2700000" algn="tl">
                  <a:srgbClr val="000000">
                    <a:alpha val="43137"/>
                  </a:srgbClr>
                </a:outerShdw>
              </a:effectLst>
              <a:ea typeface="+mj-ea"/>
              <a:cs typeface="+mj-cs"/>
            </a:endParaRPr>
          </a:p>
          <a:p>
            <a:pPr>
              <a:spcBef>
                <a:spcPct val="0"/>
              </a:spcBef>
            </a:pPr>
            <a:r>
              <a:rPr lang="en-US" sz="4400" dirty="0">
                <a:solidFill>
                  <a:srgbClr val="002060"/>
                </a:solidFill>
                <a:effectLst>
                  <a:outerShdw blurRad="38100" dist="38100" dir="2700000" algn="tl">
                    <a:srgbClr val="000000">
                      <a:alpha val="43137"/>
                    </a:srgbClr>
                  </a:outerShdw>
                </a:effectLst>
                <a:ea typeface="+mj-ea"/>
                <a:cs typeface="+mj-cs"/>
              </a:rPr>
              <a:t>Auxiliary Restored to Healthy</a:t>
            </a:r>
          </a:p>
        </p:txBody>
      </p:sp>
    </p:spTree>
    <p:extLst>
      <p:ext uri="{BB962C8B-B14F-4D97-AF65-F5344CB8AC3E}">
        <p14:creationId xmlns:p14="http://schemas.microsoft.com/office/powerpoint/2010/main" val="101325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3EA3399-DB40-765E-0F4F-B5B8D31D6C2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AF098D0-FDD8-91D7-5CFA-1988E92EE2AA}"/>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748F555A-739A-51CB-4B22-EC7D13B5B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099"/>
            <a:ext cx="12192000" cy="1508536"/>
          </a:xfrm>
          <a:prstGeom prst="rect">
            <a:avLst/>
          </a:prstGeom>
          <a:ln>
            <a:solidFill>
              <a:srgbClr val="002060"/>
            </a:solidFill>
          </a:ln>
        </p:spPr>
      </p:pic>
      <p:sp>
        <p:nvSpPr>
          <p:cNvPr id="4" name="Title 1">
            <a:extLst>
              <a:ext uri="{FF2B5EF4-FFF2-40B4-BE49-F238E27FC236}">
                <a16:creationId xmlns:a16="http://schemas.microsoft.com/office/drawing/2014/main" id="{C2ED5F35-40A2-E9F7-7C6B-2A5718772B5F}"/>
              </a:ext>
            </a:extLst>
          </p:cNvPr>
          <p:cNvSpPr txBox="1">
            <a:spLocks/>
          </p:cNvSpPr>
          <p:nvPr/>
        </p:nvSpPr>
        <p:spPr>
          <a:xfrm>
            <a:off x="-3048" y="221616"/>
            <a:ext cx="12195048" cy="74358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rgbClr val="002060"/>
                </a:solidFill>
                <a:effectLst>
                  <a:outerShdw blurRad="38100" dist="38100" dir="2700000" algn="tl">
                    <a:srgbClr val="000000">
                      <a:alpha val="43137"/>
                    </a:srgbClr>
                  </a:outerShdw>
                </a:effectLst>
                <a:latin typeface="+mn-lt"/>
              </a:rPr>
              <a:t>SUSPENSION</a:t>
            </a:r>
          </a:p>
        </p:txBody>
      </p:sp>
      <p:sp>
        <p:nvSpPr>
          <p:cNvPr id="7" name="Content Placeholder 2">
            <a:extLst>
              <a:ext uri="{FF2B5EF4-FFF2-40B4-BE49-F238E27FC236}">
                <a16:creationId xmlns:a16="http://schemas.microsoft.com/office/drawing/2014/main" id="{C0FB1D7D-FC85-E45C-4710-A0D9B391C14E}"/>
              </a:ext>
            </a:extLst>
          </p:cNvPr>
          <p:cNvSpPr txBox="1">
            <a:spLocks/>
          </p:cNvSpPr>
          <p:nvPr/>
        </p:nvSpPr>
        <p:spPr>
          <a:xfrm>
            <a:off x="587021" y="981712"/>
            <a:ext cx="11063111" cy="41998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solidFill>
                  <a:srgbClr val="03778B"/>
                </a:solidFill>
                <a:effectLst>
                  <a:outerShdw blurRad="38100" dist="38100" dir="2700000" algn="tl">
                    <a:srgbClr val="000000">
                      <a:alpha val="43137"/>
                    </a:srgbClr>
                  </a:outerShdw>
                </a:effectLst>
                <a:ea typeface="+mj-ea"/>
                <a:cs typeface="+mj-cs"/>
              </a:rPr>
              <a:t>RED FLAG AUXILIARY</a:t>
            </a:r>
          </a:p>
          <a:p>
            <a:pPr marL="685800" algn="l"/>
            <a:r>
              <a:rPr lang="en-US" sz="2600" dirty="0">
                <a:solidFill>
                  <a:srgbClr val="0070C0"/>
                </a:solidFill>
              </a:rPr>
              <a:t>Simply means it’s time to assign a team to work very closely with the Officers and members to bring them back to being a healthy Auxiliary.</a:t>
            </a:r>
          </a:p>
          <a:p>
            <a:pPr marL="914400" indent="-228600" algn="l">
              <a:buClr>
                <a:srgbClr val="037995"/>
              </a:buClr>
              <a:buFont typeface="Wingdings" panose="05000000000000000000" pitchFamily="2" charset="2"/>
              <a:buChar char="§"/>
            </a:pPr>
            <a:r>
              <a:rPr lang="en-US" dirty="0"/>
              <a:t>The Department President requests the Auxiliary be put on Suspension.</a:t>
            </a:r>
          </a:p>
          <a:p>
            <a:pPr marL="914400" indent="-228600" algn="l">
              <a:buClr>
                <a:srgbClr val="037995"/>
              </a:buClr>
              <a:buFont typeface="Wingdings" panose="05000000000000000000" pitchFamily="2" charset="2"/>
              <a:buChar char="§"/>
            </a:pPr>
            <a:r>
              <a:rPr lang="en-US" dirty="0"/>
              <a:t>A team is assigned to attend meetings and report findings to the Department President.</a:t>
            </a:r>
          </a:p>
          <a:p>
            <a:pPr marL="914400" indent="-228600" algn="l">
              <a:buClr>
                <a:srgbClr val="037995"/>
              </a:buClr>
              <a:buFont typeface="Wingdings" panose="05000000000000000000" pitchFamily="2" charset="2"/>
              <a:buChar char="§"/>
            </a:pPr>
            <a:r>
              <a:rPr lang="en-US" dirty="0"/>
              <a:t>Usually, a minimum of 90 days with monthly team reports.</a:t>
            </a:r>
          </a:p>
          <a:p>
            <a:pPr marL="914400" indent="-228600" algn="l">
              <a:buClr>
                <a:srgbClr val="037995"/>
              </a:buClr>
              <a:buFont typeface="Wingdings" panose="05000000000000000000" pitchFamily="2" charset="2"/>
              <a:buChar char="§"/>
            </a:pPr>
            <a:r>
              <a:rPr lang="en-US" dirty="0"/>
              <a:t>Mentoring is a huge part of the suspension process.</a:t>
            </a:r>
          </a:p>
          <a:p>
            <a:pPr marL="914400" indent="-228600" algn="l">
              <a:buClr>
                <a:srgbClr val="037995"/>
              </a:buClr>
              <a:buFont typeface="Wingdings" panose="05000000000000000000" pitchFamily="2" charset="2"/>
              <a:buChar char="§"/>
            </a:pPr>
            <a:r>
              <a:rPr lang="en-US" dirty="0"/>
              <a:t>Remove from suspension and continue mentoring.</a:t>
            </a:r>
          </a:p>
        </p:txBody>
      </p:sp>
    </p:spTree>
    <p:extLst>
      <p:ext uri="{BB962C8B-B14F-4D97-AF65-F5344CB8AC3E}">
        <p14:creationId xmlns:p14="http://schemas.microsoft.com/office/powerpoint/2010/main" val="282134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C6ADC4C-0D80-A2A5-F720-B88E3B07AE4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AE2B1C5-B87C-13A7-EDE3-856A62E40366}"/>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87135805-BEE0-70F1-66FE-BDC7DCB63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49464"/>
            <a:ext cx="12188952" cy="1508536"/>
          </a:xfrm>
          <a:prstGeom prst="rect">
            <a:avLst/>
          </a:prstGeom>
          <a:ln>
            <a:solidFill>
              <a:srgbClr val="002060"/>
            </a:solidFill>
          </a:ln>
        </p:spPr>
      </p:pic>
      <p:sp>
        <p:nvSpPr>
          <p:cNvPr id="4" name="Title 1">
            <a:extLst>
              <a:ext uri="{FF2B5EF4-FFF2-40B4-BE49-F238E27FC236}">
                <a16:creationId xmlns:a16="http://schemas.microsoft.com/office/drawing/2014/main" id="{AD3FDBB3-B30E-7135-3FDA-B01777AE448F}"/>
              </a:ext>
            </a:extLst>
          </p:cNvPr>
          <p:cNvSpPr txBox="1">
            <a:spLocks/>
          </p:cNvSpPr>
          <p:nvPr/>
        </p:nvSpPr>
        <p:spPr>
          <a:xfrm>
            <a:off x="-3048" y="502920"/>
            <a:ext cx="12195048" cy="81153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rgbClr val="002060"/>
                </a:solidFill>
                <a:effectLst>
                  <a:outerShdw blurRad="38100" dist="38100" dir="2700000" algn="tl">
                    <a:srgbClr val="000000">
                      <a:alpha val="43137"/>
                    </a:srgbClr>
                  </a:outerShdw>
                </a:effectLst>
                <a:latin typeface="+mn-lt"/>
              </a:rPr>
              <a:t>MENTORING</a:t>
            </a:r>
          </a:p>
        </p:txBody>
      </p:sp>
      <p:sp>
        <p:nvSpPr>
          <p:cNvPr id="7" name="Content Placeholder 2">
            <a:extLst>
              <a:ext uri="{FF2B5EF4-FFF2-40B4-BE49-F238E27FC236}">
                <a16:creationId xmlns:a16="http://schemas.microsoft.com/office/drawing/2014/main" id="{505A0BEA-4C5F-6181-266B-F6D5B088F46C}"/>
              </a:ext>
            </a:extLst>
          </p:cNvPr>
          <p:cNvSpPr txBox="1">
            <a:spLocks/>
          </p:cNvSpPr>
          <p:nvPr/>
        </p:nvSpPr>
        <p:spPr>
          <a:xfrm>
            <a:off x="0" y="1631315"/>
            <a:ext cx="12192000" cy="312356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885950" lvl="1" indent="-285750" algn="l">
              <a:buClr>
                <a:srgbClr val="03778B"/>
              </a:buClr>
              <a:buFont typeface="Wingdings" panose="05000000000000000000" pitchFamily="2" charset="2"/>
              <a:buChar char="§"/>
            </a:pPr>
            <a:r>
              <a:rPr lang="en-US" sz="3000" dirty="0"/>
              <a:t>Prepares members to become educated leaders </a:t>
            </a:r>
          </a:p>
          <a:p>
            <a:pPr marL="1885950" lvl="1" indent="-285750" algn="l">
              <a:buClr>
                <a:srgbClr val="03778B"/>
              </a:buClr>
              <a:buFont typeface="Wingdings" panose="05000000000000000000" pitchFamily="2" charset="2"/>
              <a:buChar char="§"/>
            </a:pPr>
            <a:r>
              <a:rPr lang="en-US" sz="3000" dirty="0"/>
              <a:t>Ensures legacy of the VFW Auxiliary</a:t>
            </a:r>
          </a:p>
          <a:p>
            <a:pPr marL="1885950" lvl="1" indent="-285750" algn="l">
              <a:buClr>
                <a:srgbClr val="03778B"/>
              </a:buClr>
              <a:buFont typeface="Wingdings" panose="05000000000000000000" pitchFamily="2" charset="2"/>
              <a:buChar char="§"/>
            </a:pPr>
            <a:r>
              <a:rPr lang="en-US" sz="3000" dirty="0"/>
              <a:t>Creates strong and healthy Auxiliaries</a:t>
            </a:r>
          </a:p>
          <a:p>
            <a:pPr marL="1885950" lvl="1" indent="-285750" algn="l">
              <a:buClr>
                <a:srgbClr val="03778B"/>
              </a:buClr>
              <a:buFont typeface="Wingdings" panose="05000000000000000000" pitchFamily="2" charset="2"/>
              <a:buChar char="§"/>
            </a:pPr>
            <a:r>
              <a:rPr lang="en-US" sz="3000" dirty="0"/>
              <a:t>Auxiliaries more forward not “anchored in the past”</a:t>
            </a:r>
          </a:p>
          <a:p>
            <a:pPr marL="1885950" lvl="1" indent="-285750" algn="l">
              <a:buClr>
                <a:srgbClr val="03778B"/>
              </a:buClr>
              <a:buFont typeface="Wingdings" panose="05000000000000000000" pitchFamily="2" charset="2"/>
              <a:buChar char="§"/>
            </a:pPr>
            <a:r>
              <a:rPr lang="en-US" sz="3000" dirty="0"/>
              <a:t>Encourages and offers guidance</a:t>
            </a:r>
          </a:p>
          <a:p>
            <a:pPr marL="1885950" lvl="1" indent="-285750" algn="l">
              <a:buClr>
                <a:srgbClr val="03778B"/>
              </a:buClr>
              <a:buFont typeface="Wingdings" panose="05000000000000000000" pitchFamily="2" charset="2"/>
              <a:buChar char="§"/>
            </a:pPr>
            <a:r>
              <a:rPr lang="en-US" sz="3000" dirty="0"/>
              <a:t>Guarantees the Auxiliary future</a:t>
            </a:r>
          </a:p>
        </p:txBody>
      </p:sp>
    </p:spTree>
    <p:extLst>
      <p:ext uri="{BB962C8B-B14F-4D97-AF65-F5344CB8AC3E}">
        <p14:creationId xmlns:p14="http://schemas.microsoft.com/office/powerpoint/2010/main" val="105030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44B8B5D-7832-1DEA-64E6-6697409DDE5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2BB5B93-8F3D-14D8-898A-4C6F8B1CDB90}"/>
              </a:ext>
            </a:extLst>
          </p:cNvPr>
          <p:cNvSpPr/>
          <p:nvPr/>
        </p:nvSpPr>
        <p:spPr>
          <a:xfrm>
            <a:off x="0"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544501BB-446A-FB82-CA58-7EE91F2B2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383530"/>
            <a:ext cx="12188952" cy="1474470"/>
          </a:xfrm>
          <a:prstGeom prst="rect">
            <a:avLst/>
          </a:prstGeom>
          <a:ln>
            <a:solidFill>
              <a:srgbClr val="002060"/>
            </a:solidFill>
          </a:ln>
        </p:spPr>
      </p:pic>
      <p:sp>
        <p:nvSpPr>
          <p:cNvPr id="2" name="Title 1">
            <a:extLst>
              <a:ext uri="{FF2B5EF4-FFF2-40B4-BE49-F238E27FC236}">
                <a16:creationId xmlns:a16="http://schemas.microsoft.com/office/drawing/2014/main" id="{50937E03-9DEA-EF98-52DF-BDC8A4DE00C0}"/>
              </a:ext>
            </a:extLst>
          </p:cNvPr>
          <p:cNvSpPr txBox="1">
            <a:spLocks/>
          </p:cNvSpPr>
          <p:nvPr/>
        </p:nvSpPr>
        <p:spPr>
          <a:xfrm>
            <a:off x="0" y="365125"/>
            <a:ext cx="12192000" cy="7092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rgbClr val="002060"/>
                </a:solidFill>
                <a:effectLst>
                  <a:outerShdw blurRad="38100" dist="38100" dir="2700000" algn="tl">
                    <a:srgbClr val="000000">
                      <a:alpha val="43137"/>
                    </a:srgbClr>
                  </a:outerShdw>
                </a:effectLst>
                <a:latin typeface="+mn-lt"/>
              </a:rPr>
              <a:t>CHIEF OF STAFF</a:t>
            </a:r>
          </a:p>
        </p:txBody>
      </p:sp>
      <p:sp>
        <p:nvSpPr>
          <p:cNvPr id="5" name="Content Placeholder 2">
            <a:extLst>
              <a:ext uri="{FF2B5EF4-FFF2-40B4-BE49-F238E27FC236}">
                <a16:creationId xmlns:a16="http://schemas.microsoft.com/office/drawing/2014/main" id="{9200E00D-6B6F-25B0-DC59-BC92E88DF7A2}"/>
              </a:ext>
            </a:extLst>
          </p:cNvPr>
          <p:cNvSpPr txBox="1">
            <a:spLocks/>
          </p:cNvSpPr>
          <p:nvPr/>
        </p:nvSpPr>
        <p:spPr>
          <a:xfrm>
            <a:off x="914399" y="1285875"/>
            <a:ext cx="9437512" cy="38861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828800" indent="-457200" algn="l">
              <a:buClr>
                <a:srgbClr val="03778B"/>
              </a:buClr>
              <a:buFont typeface="Wingdings" panose="05000000000000000000" pitchFamily="2" charset="2"/>
              <a:buChar char="§"/>
            </a:pPr>
            <a:r>
              <a:rPr lang="en-US" sz="2600" dirty="0"/>
              <a:t>Primary assistant to the Department President</a:t>
            </a:r>
          </a:p>
          <a:p>
            <a:pPr marL="1828800" indent="-457200" algn="l">
              <a:buClr>
                <a:srgbClr val="03778B"/>
              </a:buClr>
              <a:buFont typeface="Wingdings" panose="05000000000000000000" pitchFamily="2" charset="2"/>
              <a:buChar char="§"/>
            </a:pPr>
            <a:r>
              <a:rPr lang="en-US" sz="2600" dirty="0"/>
              <a:t>Aids in institution and training of new Auxiliaries</a:t>
            </a:r>
          </a:p>
          <a:p>
            <a:pPr marL="1828800" indent="-457200" algn="l">
              <a:buClr>
                <a:srgbClr val="03778B"/>
              </a:buClr>
              <a:buFont typeface="Wingdings" panose="05000000000000000000" pitchFamily="2" charset="2"/>
              <a:buChar char="§"/>
            </a:pPr>
            <a:r>
              <a:rPr lang="en-US" sz="2600" dirty="0"/>
              <a:t>Eyes and ears on all Department proceedings</a:t>
            </a:r>
          </a:p>
          <a:p>
            <a:pPr marL="1828800" indent="-457200" algn="l">
              <a:buClr>
                <a:srgbClr val="03778B"/>
              </a:buClr>
              <a:buFont typeface="Wingdings" panose="05000000000000000000" pitchFamily="2" charset="2"/>
              <a:buChar char="§"/>
            </a:pPr>
            <a:r>
              <a:rPr lang="en-US" sz="2600" dirty="0"/>
              <a:t>Knowledgeable in all facets of Auxiliary to include:</a:t>
            </a:r>
          </a:p>
          <a:p>
            <a:pPr marL="1828800" indent="-457200" algn="l">
              <a:buClr>
                <a:srgbClr val="03778B"/>
              </a:buClr>
            </a:pPr>
            <a:r>
              <a:rPr lang="en-US" sz="2600" i="1" dirty="0"/>
              <a:t>	Bylaws, Programs and Mentoring skills </a:t>
            </a:r>
          </a:p>
          <a:p>
            <a:pPr marL="1828800" indent="-457200" algn="l">
              <a:buClr>
                <a:srgbClr val="03778B"/>
              </a:buClr>
              <a:buFont typeface="Wingdings" panose="05000000000000000000" pitchFamily="2" charset="2"/>
              <a:buChar char="§"/>
            </a:pPr>
            <a:r>
              <a:rPr lang="en-US" sz="2600" dirty="0"/>
              <a:t>Identifies warning signs of struggling Auxiliaries</a:t>
            </a:r>
          </a:p>
          <a:p>
            <a:pPr marL="1828800" indent="-457200" algn="l">
              <a:buClr>
                <a:srgbClr val="03778B"/>
              </a:buClr>
              <a:buFont typeface="Wingdings" panose="05000000000000000000" pitchFamily="2" charset="2"/>
              <a:buChar char="§"/>
            </a:pPr>
            <a:r>
              <a:rPr lang="en-US" sz="2600" dirty="0"/>
              <a:t>Promotes use of MALTA to teach and inform members</a:t>
            </a:r>
          </a:p>
          <a:p>
            <a:pPr marL="3200400" indent="-1828800" algn="l">
              <a:buClr>
                <a:srgbClr val="03778B"/>
              </a:buClr>
            </a:pPr>
            <a:r>
              <a:rPr lang="en-US" sz="2600" dirty="0"/>
              <a:t>	KIND – SUPPORTIVE - PATIENT </a:t>
            </a:r>
          </a:p>
          <a:p>
            <a:endParaRPr lang="en-US" sz="2800" dirty="0"/>
          </a:p>
        </p:txBody>
      </p:sp>
    </p:spTree>
    <p:extLst>
      <p:ext uri="{BB962C8B-B14F-4D97-AF65-F5344CB8AC3E}">
        <p14:creationId xmlns:p14="http://schemas.microsoft.com/office/powerpoint/2010/main" val="422731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A6E8FDE-0697-E214-4206-593ACDA11C4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2AF5BF8-82ED-F115-3DE4-2D1D986B46C2}"/>
              </a:ext>
            </a:extLst>
          </p:cNvPr>
          <p:cNvSpPr/>
          <p:nvPr/>
        </p:nvSpPr>
        <p:spPr>
          <a:xfrm>
            <a:off x="-2286" y="0"/>
            <a:ext cx="12188952" cy="6858000"/>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3" name="Picture 2" descr="A person surfing in the ocean&#10;&#10;Description automatically generated">
            <a:extLst>
              <a:ext uri="{FF2B5EF4-FFF2-40B4-BE49-F238E27FC236}">
                <a16:creationId xmlns:a16="http://schemas.microsoft.com/office/drawing/2014/main" id="{7EB248C3-564A-01B9-EC58-0EACEDBCBC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1999"/>
            <a:ext cx="12186666" cy="1165636"/>
          </a:xfrm>
          <a:prstGeom prst="rect">
            <a:avLst/>
          </a:prstGeom>
          <a:ln>
            <a:solidFill>
              <a:srgbClr val="002060"/>
            </a:solidFill>
          </a:ln>
        </p:spPr>
      </p:pic>
      <p:sp>
        <p:nvSpPr>
          <p:cNvPr id="2" name="Title 1">
            <a:extLst>
              <a:ext uri="{FF2B5EF4-FFF2-40B4-BE49-F238E27FC236}">
                <a16:creationId xmlns:a16="http://schemas.microsoft.com/office/drawing/2014/main" id="{5F1044A4-37CB-C7CB-96F0-014D90954DC4}"/>
              </a:ext>
            </a:extLst>
          </p:cNvPr>
          <p:cNvSpPr txBox="1">
            <a:spLocks/>
          </p:cNvSpPr>
          <p:nvPr/>
        </p:nvSpPr>
        <p:spPr>
          <a:xfrm>
            <a:off x="3048" y="244716"/>
            <a:ext cx="12188952" cy="67532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7000"/>
              </a:lnSpc>
              <a:spcAft>
                <a:spcPts val="800"/>
              </a:spcAft>
            </a:pPr>
            <a:r>
              <a:rPr lang="en-US" sz="3200" kern="100" dirty="0">
                <a:solidFill>
                  <a:srgbClr val="002060"/>
                </a:solidFill>
                <a:effectLst>
                  <a:outerShdw blurRad="38100" dist="38100" dir="2700000" algn="tl">
                    <a:srgbClr val="000000">
                      <a:alpha val="43137"/>
                    </a:srgbClr>
                  </a:outerShdw>
                </a:effectLst>
                <a:latin typeface="+mn-lt"/>
                <a:ea typeface="Aptos" panose="020B0004020202020204" pitchFamily="34" charset="0"/>
                <a:cs typeface="Times New Roman" panose="02020603050405020304" pitchFamily="18" charset="0"/>
              </a:rPr>
              <a:t>EXTENSION - REVITALIZATION AWARDS</a:t>
            </a:r>
          </a:p>
        </p:txBody>
      </p:sp>
      <p:sp>
        <p:nvSpPr>
          <p:cNvPr id="4" name="Content Placeholder 2">
            <a:extLst>
              <a:ext uri="{FF2B5EF4-FFF2-40B4-BE49-F238E27FC236}">
                <a16:creationId xmlns:a16="http://schemas.microsoft.com/office/drawing/2014/main" id="{C0EC0165-5C6A-B8DF-D51F-0D5C83806E1E}"/>
              </a:ext>
            </a:extLst>
          </p:cNvPr>
          <p:cNvSpPr txBox="1">
            <a:spLocks/>
          </p:cNvSpPr>
          <p:nvPr/>
        </p:nvSpPr>
        <p:spPr>
          <a:xfrm>
            <a:off x="201295" y="799535"/>
            <a:ext cx="11578590" cy="495650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28650" indent="-457200" algn="l">
              <a:lnSpc>
                <a:spcPct val="107000"/>
              </a:lnSpc>
              <a:spcAft>
                <a:spcPts val="800"/>
              </a:spcAft>
              <a:buFont typeface="Wingdings" panose="05000000000000000000" pitchFamily="2" charset="2"/>
              <a:buChar char="§"/>
            </a:pPr>
            <a:r>
              <a:rPr lang="en-US" sz="3000" kern="100" dirty="0">
                <a:solidFill>
                  <a:srgbClr val="008AF2"/>
                </a:solidFill>
                <a:effectLst>
                  <a:outerShdw blurRad="38100" dist="38100" dir="2700000" algn="tl">
                    <a:srgbClr val="000000">
                      <a:alpha val="43137"/>
                    </a:srgbClr>
                  </a:outerShdw>
                </a:effectLst>
                <a:ea typeface="Aptos" panose="020B0004020202020204" pitchFamily="34" charset="0"/>
                <a:cs typeface="Times New Roman" panose="02020603050405020304" pitchFamily="18" charset="0"/>
              </a:rPr>
              <a:t>Award for Members</a:t>
            </a:r>
          </a:p>
          <a:p>
            <a:pPr marL="628650" algn="l">
              <a:lnSpc>
                <a:spcPct val="107000"/>
              </a:lnSpc>
              <a:spcAft>
                <a:spcPts val="800"/>
              </a:spcAft>
            </a:pPr>
            <a:r>
              <a:rPr lang="en-US" kern="100" dirty="0">
                <a:ea typeface="Aptos" panose="020B0004020202020204" pitchFamily="34" charset="0"/>
                <a:cs typeface="Calibri" panose="020F0502020204030204" pitchFamily="34" charset="0"/>
              </a:rPr>
              <a:t>$25 VFW Store gift certificate to one member in each of the 10 Program Divisions for the best assistance to the Chief of Staff in establishing a new Auxiliary with the approval of the Department President. </a:t>
            </a:r>
          </a:p>
          <a:p>
            <a:pPr marL="628650" indent="-457200" algn="l">
              <a:lnSpc>
                <a:spcPct val="107000"/>
              </a:lnSpc>
              <a:spcAft>
                <a:spcPts val="800"/>
              </a:spcAft>
              <a:buFont typeface="Wingdings" panose="05000000000000000000" pitchFamily="2" charset="2"/>
              <a:buChar char="§"/>
            </a:pPr>
            <a:r>
              <a:rPr lang="en-US" sz="3000" kern="100" dirty="0">
                <a:solidFill>
                  <a:srgbClr val="0070C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“NEW” Award for District President</a:t>
            </a:r>
          </a:p>
          <a:p>
            <a:pPr marL="628650" algn="l">
              <a:lnSpc>
                <a:spcPct val="107000"/>
              </a:lnSpc>
              <a:spcAft>
                <a:spcPts val="800"/>
              </a:spcAft>
            </a:pPr>
            <a:r>
              <a:rPr lang="en-US" kern="100" dirty="0">
                <a:latin typeface="Calibri" panose="020F0502020204030204" pitchFamily="34" charset="0"/>
                <a:ea typeface="Aptos" panose="020B0004020202020204" pitchFamily="34" charset="0"/>
                <a:cs typeface="Calibri" panose="020F0502020204030204" pitchFamily="34" charset="0"/>
              </a:rPr>
              <a:t>$25 VFW Store gift certificate to one District President or Official Representative in each of the 10  Program Divisions for the best assistance to the Chief of Staff with a struggling VFW Auxiliary by mentoring and maintain a close relationship until the Auxiliary becomes Healthy, with the knowledge of the Department President. Use of MALTA Member Resources Healthy Auxiliary tools and mentor training is required.</a:t>
            </a:r>
          </a:p>
          <a:p>
            <a:pPr marL="628650" indent="-457200" algn="l">
              <a:buFont typeface="Wingdings" panose="05000000000000000000" pitchFamily="2" charset="2"/>
              <a:buChar char="§"/>
            </a:pPr>
            <a:r>
              <a:rPr lang="en-US" sz="3000" kern="100" dirty="0">
                <a:solidFill>
                  <a:srgbClr val="03778B"/>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Awards for Department &amp; Department Chairman</a:t>
            </a:r>
          </a:p>
          <a:p>
            <a:pPr marL="628650" algn="l">
              <a:lnSpc>
                <a:spcPct val="107000"/>
              </a:lnSpc>
              <a:spcAft>
                <a:spcPts val="800"/>
              </a:spcAft>
            </a:pPr>
            <a:r>
              <a:rPr lang="en-US" kern="100" dirty="0">
                <a:latin typeface="Calibri" panose="020F0502020204030204" pitchFamily="34" charset="0"/>
                <a:cs typeface="Calibri" panose="020F0502020204030204" pitchFamily="34" charset="0"/>
              </a:rPr>
              <a:t>$25 VFW Store gift certificate to one or Department Chief of Staff in each of the 10 Program Divisions for the most unique promotion educating members to maintain healthy Auxiliaries and to promote Extension while utilizing MALTA Member Resources.</a:t>
            </a:r>
            <a:endParaRPr lang="en-US" sz="40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en-US" sz="3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8528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7000">
              <a:schemeClr val="accent1">
                <a:lumMod val="60000"/>
                <a:lumOff val="40000"/>
              </a:schemeClr>
            </a:gs>
            <a:gs pos="100000">
              <a:schemeClr val="accent1">
                <a:lumMod val="7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220B869-FCE2-3725-1440-2B285297E0C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AFF27B5-E832-F1CE-60F5-913085FD2687}"/>
              </a:ext>
            </a:extLst>
          </p:cNvPr>
          <p:cNvSpPr txBox="1"/>
          <p:nvPr/>
        </p:nvSpPr>
        <p:spPr>
          <a:xfrm>
            <a:off x="1059631" y="3404456"/>
            <a:ext cx="3862324" cy="1323439"/>
          </a:xfrm>
          <a:prstGeom prst="rect">
            <a:avLst/>
          </a:prstGeom>
          <a:noFill/>
        </p:spPr>
        <p:txBody>
          <a:bodyPr wrap="square">
            <a:spAutoFit/>
          </a:bodyPr>
          <a:lstStyle/>
          <a:p>
            <a:pPr algn="ctr"/>
            <a:r>
              <a:rPr lang="en-US" sz="2000" dirty="0">
                <a:solidFill>
                  <a:srgbClr val="C00000"/>
                </a:solidFill>
                <a:latin typeface="Calibri" panose="020F0502020204030204" pitchFamily="34" charset="0"/>
                <a:cs typeface="Calibri" panose="020F0502020204030204" pitchFamily="34" charset="0"/>
              </a:rPr>
              <a:t>Scan this QR code and it will take you to the Extension &amp; Revitalization Program information on the Auxiliary website.</a:t>
            </a:r>
            <a:endParaRPr lang="en-US" sz="2000" dirty="0">
              <a:solidFill>
                <a:srgbClr val="C00000"/>
              </a:solidFill>
            </a:endParaRPr>
          </a:p>
        </p:txBody>
      </p:sp>
      <p:pic>
        <p:nvPicPr>
          <p:cNvPr id="3" name="Picture 2" descr="A person surfing in the ocean&#10;&#10;Description automatically generated">
            <a:extLst>
              <a:ext uri="{FF2B5EF4-FFF2-40B4-BE49-F238E27FC236}">
                <a16:creationId xmlns:a16="http://schemas.microsoft.com/office/drawing/2014/main" id="{D6466FA5-F187-C592-7392-83AE9670E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59135"/>
            <a:ext cx="12188952" cy="1687069"/>
          </a:xfrm>
          <a:prstGeom prst="rect">
            <a:avLst/>
          </a:prstGeom>
          <a:ln>
            <a:solidFill>
              <a:srgbClr val="002060"/>
            </a:solidFill>
          </a:ln>
        </p:spPr>
      </p:pic>
      <p:sp>
        <p:nvSpPr>
          <p:cNvPr id="6" name="Rectangle 5">
            <a:extLst>
              <a:ext uri="{FF2B5EF4-FFF2-40B4-BE49-F238E27FC236}">
                <a16:creationId xmlns:a16="http://schemas.microsoft.com/office/drawing/2014/main" id="{A99AAFB6-6140-8DB0-F96F-B7F94DBF1F69}"/>
              </a:ext>
            </a:extLst>
          </p:cNvPr>
          <p:cNvSpPr/>
          <p:nvPr/>
        </p:nvSpPr>
        <p:spPr>
          <a:xfrm>
            <a:off x="0" y="0"/>
            <a:ext cx="12188952" cy="6834916"/>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4" name="Picture 3" descr="A qr code with a red circle and a plug in the middle&#10;&#10;Description automatically generated">
            <a:extLst>
              <a:ext uri="{FF2B5EF4-FFF2-40B4-BE49-F238E27FC236}">
                <a16:creationId xmlns:a16="http://schemas.microsoft.com/office/drawing/2014/main" id="{0C044F25-94DB-1180-1F38-D520687DF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7943" y="538180"/>
            <a:ext cx="2749567" cy="2749567"/>
          </a:xfrm>
          <a:prstGeom prst="rect">
            <a:avLst/>
          </a:prstGeom>
          <a:ln w="12700">
            <a:solidFill>
              <a:schemeClr val="tx1"/>
            </a:solidFill>
          </a:ln>
        </p:spPr>
      </p:pic>
      <p:pic>
        <p:nvPicPr>
          <p:cNvPr id="8" name="Picture 7" descr="A qr code with a red circle&#10;&#10;Description automatically generated">
            <a:extLst>
              <a:ext uri="{FF2B5EF4-FFF2-40B4-BE49-F238E27FC236}">
                <a16:creationId xmlns:a16="http://schemas.microsoft.com/office/drawing/2014/main" id="{F42C9BE0-8ACD-FC63-5E9A-544CAA7C4B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0291" y="725786"/>
            <a:ext cx="4036587" cy="2306621"/>
          </a:xfrm>
          <a:prstGeom prst="rect">
            <a:avLst/>
          </a:prstGeom>
          <a:ln>
            <a:solidFill>
              <a:schemeClr val="tx1"/>
            </a:solidFill>
          </a:ln>
        </p:spPr>
      </p:pic>
      <p:sp>
        <p:nvSpPr>
          <p:cNvPr id="2" name="TextBox 4">
            <a:extLst>
              <a:ext uri="{FF2B5EF4-FFF2-40B4-BE49-F238E27FC236}">
                <a16:creationId xmlns:a16="http://schemas.microsoft.com/office/drawing/2014/main" id="{B32BF9D9-F554-30AC-5DA5-79AE990062A9}"/>
              </a:ext>
            </a:extLst>
          </p:cNvPr>
          <p:cNvSpPr txBox="1"/>
          <p:nvPr/>
        </p:nvSpPr>
        <p:spPr>
          <a:xfrm>
            <a:off x="7377176" y="3368368"/>
            <a:ext cx="4030358" cy="132343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rgbClr val="002060"/>
                </a:solidFill>
                <a:latin typeface="Calibri" panose="020F0502020204030204" pitchFamily="34" charset="0"/>
                <a:cs typeface="Calibri" panose="020F0502020204030204" pitchFamily="34" charset="0"/>
              </a:rPr>
              <a:t>Fillable Program Business Cards will be located in MALTA Member Resources beginning 2025-2026 year to add your contact information to.</a:t>
            </a:r>
            <a:endParaRPr lang="en-US" sz="2000" dirty="0">
              <a:solidFill>
                <a:srgbClr val="002060"/>
              </a:solidFill>
            </a:endParaRPr>
          </a:p>
        </p:txBody>
      </p:sp>
      <p:sp>
        <p:nvSpPr>
          <p:cNvPr id="5" name="TextBox 6">
            <a:extLst>
              <a:ext uri="{FF2B5EF4-FFF2-40B4-BE49-F238E27FC236}">
                <a16:creationId xmlns:a16="http://schemas.microsoft.com/office/drawing/2014/main" id="{7EAC3EB5-5794-198B-90AD-7B5DE49BE878}"/>
              </a:ext>
            </a:extLst>
          </p:cNvPr>
          <p:cNvSpPr txBox="1"/>
          <p:nvPr/>
        </p:nvSpPr>
        <p:spPr>
          <a:xfrm>
            <a:off x="9175696" y="1925585"/>
            <a:ext cx="182880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C00000"/>
                </a:solidFill>
                <a:latin typeface="Calibri" panose="020F0502020204030204" pitchFamily="34" charset="0"/>
                <a:cs typeface="Calibri" panose="020F0502020204030204" pitchFamily="34" charset="0"/>
              </a:rPr>
              <a:t>Add Contact Info</a:t>
            </a:r>
            <a:endParaRPr lang="en-US" dirty="0">
              <a:solidFill>
                <a:srgbClr val="C00000"/>
              </a:solidFill>
            </a:endParaRPr>
          </a:p>
        </p:txBody>
      </p:sp>
      <p:sp>
        <p:nvSpPr>
          <p:cNvPr id="9" name="Rectangle 8">
            <a:extLst>
              <a:ext uri="{FF2B5EF4-FFF2-40B4-BE49-F238E27FC236}">
                <a16:creationId xmlns:a16="http://schemas.microsoft.com/office/drawing/2014/main" id="{E777BB67-E280-CF4C-210F-EC7B54DA0DE7}"/>
              </a:ext>
            </a:extLst>
          </p:cNvPr>
          <p:cNvSpPr/>
          <p:nvPr/>
        </p:nvSpPr>
        <p:spPr>
          <a:xfrm>
            <a:off x="5959008" y="436579"/>
            <a:ext cx="45719" cy="4255228"/>
          </a:xfrm>
          <a:prstGeom prst="rect">
            <a:avLst/>
          </a:prstGeom>
          <a:solidFill>
            <a:srgbClr val="0377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37995"/>
              </a:solidFill>
            </a:endParaRPr>
          </a:p>
        </p:txBody>
      </p:sp>
    </p:spTree>
    <p:extLst>
      <p:ext uri="{BB962C8B-B14F-4D97-AF65-F5344CB8AC3E}">
        <p14:creationId xmlns:p14="http://schemas.microsoft.com/office/powerpoint/2010/main" val="9066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60000"/>
                <a:lumOff val="40000"/>
              </a:schemeClr>
            </a:gs>
            <a:gs pos="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8F7D63C-53C7-319A-8FCB-DEC30CBB261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E6E4E73-66EF-F6AD-E0BF-40AF1F61E9D3}"/>
              </a:ext>
            </a:extLst>
          </p:cNvPr>
          <p:cNvSpPr/>
          <p:nvPr/>
        </p:nvSpPr>
        <p:spPr>
          <a:xfrm>
            <a:off x="0" y="0"/>
            <a:ext cx="12188952" cy="6858000"/>
          </a:xfrm>
          <a:prstGeom prst="rect">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7030A0"/>
                </a:solidFill>
              </a:ln>
              <a:noFill/>
            </a:endParaRPr>
          </a:p>
        </p:txBody>
      </p:sp>
      <p:pic>
        <p:nvPicPr>
          <p:cNvPr id="2" name="Picture 1" descr="A person surfing in the ocean&#10;&#10;Description automatically generated">
            <a:extLst>
              <a:ext uri="{FF2B5EF4-FFF2-40B4-BE49-F238E27FC236}">
                <a16:creationId xmlns:a16="http://schemas.microsoft.com/office/drawing/2014/main" id="{D8C31B1F-FCD0-F04E-AE9E-43AE716E76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807" y="315777"/>
            <a:ext cx="11073337" cy="6226446"/>
          </a:xfrm>
          <a:prstGeom prst="rect">
            <a:avLst/>
          </a:prstGeom>
          <a:ln>
            <a:solidFill>
              <a:srgbClr val="03778B"/>
            </a:solidFill>
          </a:ln>
        </p:spPr>
      </p:pic>
      <p:sp>
        <p:nvSpPr>
          <p:cNvPr id="5" name="TextBox 4">
            <a:extLst>
              <a:ext uri="{FF2B5EF4-FFF2-40B4-BE49-F238E27FC236}">
                <a16:creationId xmlns:a16="http://schemas.microsoft.com/office/drawing/2014/main" id="{5F0B5A03-159B-AD5B-FEF4-01F3FDB30681}"/>
              </a:ext>
            </a:extLst>
          </p:cNvPr>
          <p:cNvSpPr txBox="1"/>
          <p:nvPr/>
        </p:nvSpPr>
        <p:spPr>
          <a:xfrm>
            <a:off x="1227015" y="826174"/>
            <a:ext cx="7122022" cy="4062651"/>
          </a:xfrm>
          <a:prstGeom prst="rect">
            <a:avLst/>
          </a:prstGeom>
          <a:noFill/>
        </p:spPr>
        <p:txBody>
          <a:bodyPr wrap="square">
            <a:spAutoFit/>
          </a:bodyPr>
          <a:lstStyle/>
          <a:p>
            <a:r>
              <a:rPr lang="en-US" sz="4300" dirty="0">
                <a:solidFill>
                  <a:srgbClr val="002060"/>
                </a:solidFill>
                <a:latin typeface="Algerian" panose="04020705040A02060702" pitchFamily="82" charset="0"/>
              </a:rPr>
              <a:t>YOU CAN’T STOP </a:t>
            </a:r>
          </a:p>
          <a:p>
            <a:r>
              <a:rPr lang="en-US" sz="4300" dirty="0">
                <a:solidFill>
                  <a:srgbClr val="002060"/>
                </a:solidFill>
                <a:latin typeface="Algerian" panose="04020705040A02060702" pitchFamily="82" charset="0"/>
              </a:rPr>
              <a:t>THE WAVES, </a:t>
            </a:r>
            <a:br>
              <a:rPr lang="en-US" sz="4300" dirty="0">
                <a:solidFill>
                  <a:srgbClr val="002060"/>
                </a:solidFill>
                <a:latin typeface="Algerian" panose="04020705040A02060702" pitchFamily="82" charset="0"/>
              </a:rPr>
            </a:br>
            <a:r>
              <a:rPr lang="en-US" sz="4300" dirty="0">
                <a:solidFill>
                  <a:srgbClr val="002060"/>
                </a:solidFill>
                <a:latin typeface="Algerian" panose="04020705040A02060702" pitchFamily="82" charset="0"/>
              </a:rPr>
              <a:t>BUT,</a:t>
            </a:r>
          </a:p>
          <a:p>
            <a:r>
              <a:rPr lang="en-US" sz="4300" dirty="0">
                <a:solidFill>
                  <a:srgbClr val="002060"/>
                </a:solidFill>
                <a:latin typeface="Algerian" panose="04020705040A02060702" pitchFamily="82" charset="0"/>
              </a:rPr>
              <a:t>YOU CAN </a:t>
            </a:r>
          </a:p>
          <a:p>
            <a:r>
              <a:rPr lang="en-US" sz="4300" dirty="0">
                <a:solidFill>
                  <a:srgbClr val="002060"/>
                </a:solidFill>
                <a:latin typeface="Algerian" panose="04020705040A02060702" pitchFamily="82" charset="0"/>
              </a:rPr>
              <a:t>LEARN </a:t>
            </a:r>
          </a:p>
          <a:p>
            <a:r>
              <a:rPr lang="en-US" sz="4300" dirty="0">
                <a:solidFill>
                  <a:srgbClr val="002060"/>
                </a:solidFill>
                <a:latin typeface="Algerian" panose="04020705040A02060702" pitchFamily="82" charset="0"/>
              </a:rPr>
              <a:t>TO SURF!!!</a:t>
            </a:r>
            <a:endParaRPr lang="en-US" sz="4300" dirty="0">
              <a:solidFill>
                <a:srgbClr val="002060"/>
              </a:solidFill>
            </a:endParaRPr>
          </a:p>
        </p:txBody>
      </p:sp>
    </p:spTree>
    <p:extLst>
      <p:ext uri="{BB962C8B-B14F-4D97-AF65-F5344CB8AC3E}">
        <p14:creationId xmlns:p14="http://schemas.microsoft.com/office/powerpoint/2010/main" val="199554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5823</TotalTime>
  <Words>785</Words>
  <Application>Microsoft Office PowerPoint</Application>
  <PresentationFormat>Widescreen</PresentationFormat>
  <Paragraphs>90</Paragraphs>
  <Slides>13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Algerian</vt:lpstr>
      <vt:lpstr>Aptos</vt:lpstr>
      <vt:lpstr>Arial</vt:lpstr>
      <vt:lpstr>Calibri</vt:lpstr>
      <vt:lpstr>Calibri Light</vt:lpstr>
      <vt:lpstr>Myriad Pro</vt:lpstr>
      <vt:lpstr>Wingdings</vt:lpstr>
      <vt:lpstr>Office 2013 - 2022 Theme</vt:lpstr>
      <vt:lpstr>EXTENSION &amp; REVITALIZATION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Karlene Beams</dc:creator>
  <cp:lastModifiedBy>Heidi Blake</cp:lastModifiedBy>
  <cp:revision>50</cp:revision>
  <cp:lastPrinted>2024-11-01T17:47:37Z</cp:lastPrinted>
  <dcterms:created xsi:type="dcterms:W3CDTF">2024-10-27T21:21:57Z</dcterms:created>
  <dcterms:modified xsi:type="dcterms:W3CDTF">2025-01-10T17:04:49Z</dcterms:modified>
</cp:coreProperties>
</file>